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8"/>
  </p:notesMasterIdLst>
  <p:sldIdLst>
    <p:sldId id="257" r:id="rId3"/>
    <p:sldId id="303" r:id="rId4"/>
    <p:sldId id="258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1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302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560054C-03E8-AC47-B1EA-B7F9DD7B4B1B}">
          <p14:sldIdLst>
            <p14:sldId id="257"/>
            <p14:sldId id="303"/>
          </p14:sldIdLst>
        </p14:section>
        <p14:section name="ckkkx" id="{5ECAB5BA-DF00-6F47-96DC-EDE713478DB4}">
          <p14:sldIdLst>
            <p14:sldId id="258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sun" id="{2671E1B9-92F4-2C40-90C4-11B51A107A35}">
          <p14:sldIdLst>
            <p14:sldId id="30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zz" id="{DC488A58-5737-0043-B373-4BEEC7A50CCA}">
          <p14:sldIdLst>
            <p14:sldId id="301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thank" id="{3A118958-E539-004A-B80F-A042BE70937D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305"/>
    <a:srgbClr val="AA0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7"/>
    <p:restoredTop sz="90828"/>
  </p:normalViewPr>
  <p:slideViewPr>
    <p:cSldViewPr snapToGrid="0" snapToObjects="1" showGuides="1">
      <p:cViewPr varScale="1">
        <p:scale>
          <a:sx n="106" d="100"/>
          <a:sy n="106" d="100"/>
        </p:scale>
        <p:origin x="888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87102-161B-4D46-81A7-BBC9BBCBE9DD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31A7C-380D-F64D-9A6B-23732B7166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4028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679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之后就是熟悉的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r>
              <a:rPr kumimoji="1" lang="en-US" altLang="zh-CN" dirty="0"/>
              <a:t>4</a:t>
            </a:r>
            <a:r>
              <a:rPr kumimoji="1" lang="zh-CN" altLang="en-US" dirty="0"/>
              <a:t>*</a:t>
            </a:r>
            <a:r>
              <a:rPr kumimoji="1" lang="en-US" altLang="zh-CN" dirty="0"/>
              <a:t>8=128</a:t>
            </a:r>
            <a:r>
              <a:rPr kumimoji="1" lang="zh-CN" altLang="en-US" dirty="0"/>
              <a:t>个描述子的生成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==========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到此，通过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算法生成了一幅图像的关键点和描述子。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以上就是关于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算法的简要分享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89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这是代码运行的结果。</a:t>
            </a:r>
            <a:endParaRPr kumimoji="1"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以上就是关于</a:t>
            </a:r>
            <a:r>
              <a:rPr kumimoji="1"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kumimoji="1"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算法的简要分享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950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下面由我来给大家介绍一下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62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算法是一套理论框架，用来进行兴趣点检测，构建特征向量，以及对兴趣点进行匹配。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算法的主要贡献在前两点，因此我将着重于讲述兴趣点检测和构建特征向量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857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算法使用黑森矩阵 来作为衡量兴趣点的标准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黑森矩阵主要来检测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结构，一个点的黑森矩阵的定义如图所示，为高斯函数的黑森矩阵与图像的卷积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537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根据数学的知识可以知道，只有当黑森矩阵的两个特征值的乘积为正且很大时，该点可以构成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blob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的中心。而黑森矩阵两个特征值的乘积就是黑森矩阵的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因此我们可以用黑森矩阵的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作为判断点是否为兴趣点的标准。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7844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算法中，为了加快计算，他使用了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filter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来替代真正的高斯函数二阶导数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就像在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中使用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代替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112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另外一个值的注意的点是，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算法使用预先计算好的积分图像来计算各种响应值，这相当于用空间换时间，积分图像的定义如下。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107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算法使用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Filter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的不同尺寸来构建尺度空间，当一个点的黑森矩阵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在它邻近的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个点中都是极值时，它就是兴趣点。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931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下面介绍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算法如何构建特征向量，首先对于主方向，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算法构造圆心角是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的扇形滑动窗口，求滑动窗口区域内所有点的哈尔小波响应的和，最大值所在扇形的中间轴就是兴趣点的主方向。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93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763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大家可以把哈尔小波响应作为一个黑箱函数，每个点的响应是一个向量。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127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算法再构建如图所示的图形，每个小正方形内计算哈尔小波响应的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dx, dx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绝对值，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dy,dy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的绝对值之和，每个小正方形有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个数，一共有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个小正方形，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844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因此一个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的兴趣点的特征向量维度是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2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这张图显示了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算法的比较，以下是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的结果。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729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第三部分我们研究</a:t>
            </a:r>
            <a:r>
              <a:rPr kumimoji="1" lang="en-US" altLang="zh-CN" dirty="0"/>
              <a:t>mobile</a:t>
            </a:r>
            <a:r>
              <a:rPr kumimoji="1" lang="zh-CN" altLang="en-US" dirty="0"/>
              <a:t>端的快速全景拼接算法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255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现在的</a:t>
            </a:r>
            <a:r>
              <a:rPr kumimoji="1" lang="en-US" altLang="zh-CN" dirty="0"/>
              <a:t>panorama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approaches</a:t>
            </a:r>
            <a:r>
              <a:rPr kumimoji="1" lang="zh-CN" altLang="en-US" dirty="0"/>
              <a:t>主要分为两大类，</a:t>
            </a:r>
            <a:r>
              <a:rPr kumimoji="1" lang="en-US" altLang="zh-CN" dirty="0"/>
              <a:t>transition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smoothing</a:t>
            </a:r>
            <a:r>
              <a:rPr kumimoji="1" lang="zh-CN" altLang="en-US" dirty="0"/>
              <a:t>和</a:t>
            </a:r>
            <a:r>
              <a:rPr kumimoji="1" lang="en-US" altLang="zh-CN" dirty="0"/>
              <a:t>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finding</a:t>
            </a:r>
            <a:r>
              <a:rPr kumimoji="1" lang="zh-CN" altLang="en-US" dirty="0"/>
              <a:t>以及二者的结合</a:t>
            </a:r>
            <a:endParaRPr kumimoji="1" lang="en-US" altLang="zh-CN" dirty="0"/>
          </a:p>
          <a:p>
            <a:r>
              <a:rPr kumimoji="1" lang="zh-CN" altLang="en-US" dirty="0"/>
              <a:t>其中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cut</a:t>
            </a:r>
            <a:r>
              <a:rPr kumimoji="1" lang="zh-CN" altLang="en-US" dirty="0"/>
              <a:t>是现在用的比较多的方法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282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但是这些算法存在一些问题，比如图像颜色和光照的差别很大的图像效果非常差</a:t>
            </a:r>
            <a:endParaRPr kumimoji="1" lang="en-US" altLang="zh-CN" dirty="0"/>
          </a:p>
          <a:p>
            <a:r>
              <a:rPr kumimoji="1" lang="en-US" altLang="zh-CN" dirty="0"/>
              <a:t>Mobile</a:t>
            </a:r>
            <a:r>
              <a:rPr kumimoji="1" lang="zh-CN" altLang="en-US" dirty="0"/>
              <a:t>也存在些自己的约束，比如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少等等问题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1014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我们的算法来自这篇论文，主要分为三大个模块</a:t>
            </a:r>
            <a:endParaRPr kumimoji="1" lang="en-US" altLang="zh-CN" dirty="0"/>
          </a:p>
          <a:p>
            <a:r>
              <a:rPr kumimoji="1" lang="zh-CN" altLang="en-US" dirty="0"/>
              <a:t>首先进行</a:t>
            </a:r>
            <a:r>
              <a:rPr kumimoji="1" lang="en-US" altLang="zh-CN" dirty="0"/>
              <a:t>color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3956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之后进行最优接缝的寻找和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labeling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982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第三步进行图像融合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49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建立高斯金字塔的过程中，</a:t>
            </a:r>
          </a:p>
          <a:p>
            <a:r>
              <a:rPr lang="zh-CN" altLang="en-US" dirty="0">
                <a:effectLst/>
              </a:rPr>
              <a:t>高斯金字塔模仿的是图像的不同的</a:t>
            </a:r>
            <a:r>
              <a:rPr lang="zh-CN" altLang="en-US" b="1" dirty="0">
                <a:effectLst/>
              </a:rPr>
              <a:t>尺度</a:t>
            </a:r>
            <a:r>
              <a:rPr lang="zh-CN" altLang="en-US" dirty="0">
                <a:effectLst/>
              </a:rPr>
              <a:t>，也可以理解成“图像的纵深”，图像原就会模糊而趋于整体，近就会清晰而关注细节。图像的尺度空间解决的问题，是如何对图像在所有尺度下进行描述的问题。</a:t>
            </a:r>
          </a:p>
          <a:p>
            <a:r>
              <a:rPr lang="zh-CN" altLang="en-US" dirty="0">
                <a:effectLst/>
              </a:rPr>
              <a:t>实现方法中，高斯核是唯一的线性核，也就是说使用高斯核对图像模糊不会引入其他噪声，因此就选用了高斯核来构建图像的尺度。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Scale Space and Image Pyramids</a:t>
            </a:r>
          </a:p>
          <a:p>
            <a:endParaRPr lang="zh-CN" altLang="en-US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239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颜色和光照校正的核心思想其实还是 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校正</a:t>
            </a:r>
            <a:endParaRPr kumimoji="1" lang="en-US" altLang="zh-CN" dirty="0"/>
          </a:p>
          <a:p>
            <a:r>
              <a:rPr kumimoji="1" lang="zh-CN" altLang="en-US" dirty="0"/>
              <a:t>主要分为两个步骤</a:t>
            </a:r>
            <a:endParaRPr kumimoji="1" lang="en-US" altLang="zh-CN" dirty="0"/>
          </a:p>
          <a:p>
            <a:r>
              <a:rPr kumimoji="1" lang="zh-CN" altLang="en-US" dirty="0"/>
              <a:t>第一步是</a:t>
            </a:r>
            <a:r>
              <a:rPr kumimoji="1" lang="en-US" altLang="zh-CN" dirty="0" err="1"/>
              <a:t>aci</a:t>
            </a:r>
            <a:r>
              <a:rPr kumimoji="1" lang="zh-CN" altLang="en-US" dirty="0"/>
              <a:t>也就是相邻两个图像重叠区域的一个校正因子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664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第二个是最优一个方程组得到的全局调整因子，这里我们用导数</a:t>
            </a:r>
            <a:r>
              <a:rPr kumimoji="1" lang="en-US" altLang="zh-CN" dirty="0"/>
              <a:t>=0</a:t>
            </a:r>
            <a:r>
              <a:rPr kumimoji="1" lang="zh-CN" altLang="en-US" dirty="0"/>
              <a:t>的闭式解来做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736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最终我们综合这两个调整因子</a:t>
            </a:r>
            <a:endParaRPr kumimoji="1" lang="en-US" altLang="zh-CN" dirty="0"/>
          </a:p>
          <a:p>
            <a:r>
              <a:rPr kumimoji="1" lang="zh-CN" altLang="en-US" dirty="0"/>
              <a:t>对原像素做一个</a:t>
            </a:r>
            <a:r>
              <a:rPr kumimoji="1" lang="en-US" altLang="zh-CN" dirty="0"/>
              <a:t>gamma</a:t>
            </a:r>
            <a:r>
              <a:rPr kumimoji="1" lang="zh-CN" altLang="en-US" dirty="0"/>
              <a:t>校正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209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这是我们的实现</a:t>
            </a:r>
            <a:endParaRPr kumimoji="1" lang="en-US" altLang="zh-CN" dirty="0"/>
          </a:p>
          <a:p>
            <a:r>
              <a:rPr kumimoji="1" lang="zh-CN" altLang="en-US" dirty="0"/>
              <a:t>首先要找到一张最优图片，这个其实偏重主观审美</a:t>
            </a:r>
            <a:endParaRPr kumimoji="1" lang="en-US" altLang="zh-CN" dirty="0"/>
          </a:p>
          <a:p>
            <a:r>
              <a:rPr kumimoji="1" lang="zh-CN" altLang="en-US" dirty="0"/>
              <a:t>我们采用的是寻找三个通道的均值极差越小越好（这个主要用在</a:t>
            </a:r>
            <a:r>
              <a:rPr kumimoji="1" lang="en-US" altLang="zh-CN" dirty="0"/>
              <a:t>white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balancing</a:t>
            </a:r>
            <a:r>
              <a:rPr kumimoji="1" lang="zh-CN" altLang="en-US" dirty="0"/>
              <a:t>上）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1548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第二部分我们最核心的是三个步骤</a:t>
            </a:r>
            <a:endParaRPr kumimoji="1" lang="en-US" altLang="zh-CN" dirty="0"/>
          </a:p>
          <a:p>
            <a:r>
              <a:rPr kumimoji="1" lang="zh-CN" altLang="en-US" dirty="0"/>
              <a:t>首先在颜色校正的基础上计算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surface</a:t>
            </a:r>
          </a:p>
          <a:p>
            <a:r>
              <a:rPr kumimoji="1" lang="zh-CN" altLang="en-US" dirty="0"/>
              <a:t>然后通过</a:t>
            </a:r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r>
              <a:rPr kumimoji="1" lang="zh-CN" altLang="en-US" dirty="0"/>
              <a:t>的方法一行行扫描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surface</a:t>
            </a:r>
            <a:r>
              <a:rPr kumimoji="1" lang="zh-CN" altLang="en-US" dirty="0"/>
              <a:t>，计算一个累积的最小平方差</a:t>
            </a:r>
            <a:endParaRPr kumimoji="1" lang="en-US" altLang="zh-CN" dirty="0"/>
          </a:p>
          <a:p>
            <a:r>
              <a:rPr kumimoji="1" lang="zh-CN" altLang="en-US" dirty="0"/>
              <a:t>第三部就是通过回溯在所有可能的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中找到最优的一条接缝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771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这是我们每个模块的实现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815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最后一部分就是在接缝找到的基础上进行拼接，也就是图像融合</a:t>
            </a:r>
            <a:endParaRPr kumimoji="1" lang="en-US" altLang="zh-CN" dirty="0"/>
          </a:p>
          <a:p>
            <a:r>
              <a:rPr kumimoji="1" lang="zh-CN" altLang="en-US" dirty="0"/>
              <a:t>我们是找到两大个方法</a:t>
            </a:r>
            <a:endParaRPr kumimoji="1" lang="en-US" altLang="zh-CN" dirty="0"/>
          </a:p>
          <a:p>
            <a:r>
              <a:rPr kumimoji="1" lang="zh-CN" altLang="en-US" dirty="0"/>
              <a:t>简单线性融合，这个比较简单我们就略过了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5218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第二种是泊松融合，其实使用的是梯度的信息</a:t>
            </a:r>
            <a:endParaRPr kumimoji="1" lang="en-US" altLang="zh-CN" dirty="0"/>
          </a:p>
          <a:p>
            <a:r>
              <a:rPr kumimoji="1" lang="zh-CN" altLang="en-US" dirty="0"/>
              <a:t>第三行公式是我们的一个离散展开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191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最后是我们的实现效果</a:t>
            </a:r>
            <a:endParaRPr kumimoji="1" lang="en-US" altLang="zh-CN" dirty="0"/>
          </a:p>
          <a:p>
            <a:r>
              <a:rPr kumimoji="1" lang="zh-CN" altLang="en-US" dirty="0"/>
              <a:t>这组图像的颜色差异很大，上面的是没有做颜色校正的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71099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这组图第一个是没做颜色校正的</a:t>
            </a:r>
            <a:endParaRPr kumimoji="1" lang="en-US" altLang="zh-CN" dirty="0"/>
          </a:p>
          <a:p>
            <a:r>
              <a:rPr kumimoji="1" lang="zh-CN" altLang="en-US" dirty="0"/>
              <a:t>第二个是没做融合的，可以看到明显的锯齿接缝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31A7C-380D-F64D-9A6B-23732B7166C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42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建立高斯金字塔的过程，实际上也就是将原始图像不断降阶采样，得到一系列大小不一的图像的过程。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图像分组，组内分层，在同一组（子八度，</a:t>
            </a:r>
            <a:r>
              <a:rPr lang="en-US" altLang="zh-CN" dirty="0">
                <a:effectLst/>
              </a:rPr>
              <a:t>octave</a:t>
            </a:r>
            <a:r>
              <a:rPr lang="zh-CN" altLang="en-US" dirty="0">
                <a:effectLst/>
              </a:rPr>
              <a:t>）内，不同层图像的尺寸是一样的，后一层图像的高斯平滑因子</a:t>
            </a:r>
            <a:r>
              <a:rPr lang="el-GR" altLang="zh-CN" dirty="0">
                <a:effectLst/>
              </a:rPr>
              <a:t>σ</a:t>
            </a:r>
            <a:r>
              <a:rPr lang="zh-CN" altLang="en-US" dirty="0">
                <a:effectLst/>
              </a:rPr>
              <a:t>是前一层图像平滑因子的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>
                <a:effectLst/>
              </a:rPr>
              <a:t>倍；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在不同组内，为了保证尺度空间的连续性， 后一组第一个图像是前一组 </a:t>
            </a:r>
            <a:r>
              <a:rPr lang="zh-CN" altLang="en-US" b="1" dirty="0">
                <a:effectLst/>
              </a:rPr>
              <a:t>倒数第三个</a:t>
            </a:r>
            <a:r>
              <a:rPr lang="zh-CN" altLang="en-US" dirty="0">
                <a:effectLst/>
              </a:rPr>
              <a:t> 图像的二分之一采样，图像大小是前一组的一半。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56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而极值点定位的过程，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空间的局部极值点组成的。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从每组的第二层开始，以第二层为当前层，区一层上一层下，以中心点进行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3X3X3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的相邻点比较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检测其是否是图像域和尺度域的相邻点的极大值或极小值。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这里涉及到了一系列的优化措施。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75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首先，因为极值点的搜索是在离散空间中进行的，检测到的极值点并不是真正意义上的极值点。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极值点的搜索是在离散空间中进行的，检测到的极值点并不是真正意义上的极值点。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假设我们在尺度为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的尺度图像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)D(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上检测到了一个局部极值点，空间位置为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由上面的分析我们知道，它只是一个离散情况下的极值点，连续情况下，极值点可能落在了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的附近，设其偏离了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Δ𝑥,Δ𝑦,Δ𝜎)(Δ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Δσ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则对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Δ𝑥,Δ𝑦,Δ𝜎)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Δσ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可以表示为在点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处的泰勒展开：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44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所以会通过泰勒展开模拟曲线方程，用有限差分代替导数计算，通过多次迭代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(Lowe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算法里最多迭代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，得到最终候选点的精确位置与尺度。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假设我们在尺度为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的尺度图像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)D(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上检测到了一个局部极值点，空间位置为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由上面的分析我们知道，它只是一个离散情况下的极值点，连续情况下，极值点可能落在了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的附近，设其偏离了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的坐标为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Δ𝑥,Δ𝑦,Δ𝜎)(Δ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Δσ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则对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Δ𝑥,Δ𝑦,Δ𝜎)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y,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Δσ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可以表示为在点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𝑦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处的泰勒展开：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通过多次迭代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(Lowe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算法里最多迭代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，得到最终候选点的精确位置与尺度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𝑥̂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，将其代入公式求得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𝑥̂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)D(x^)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，求其绝对值得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𝐷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𝑥̂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)||D(x^)|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。如果其绝对值低于阈值的将被删除。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01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同时由于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对图像中的边缘有比较强的响应值，而一旦特征点落在图像的边缘上，这些点就是不稳定的点，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所以还要根据“在横跨边缘的地方有较大的主曲率，而在垂直边缘的方向有较小的主曲率”这一性质，通过计算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Hessian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矩阵的直迹、行列式进行计算，删除曲率不符合性质的点。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此外还有阈值二值化、舍去低对比度的极值点等操作，不多赘述。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对图像中的边缘有比较强的响应值，而一旦特征点落在图像的边缘上，这些点就是不稳定的点。一方面图像边缘上的点是很难定位的，具有定位歧义性；另一方面这样的点很容易受到噪声的干扰而变得不稳定。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而主曲率可以通过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2×22×2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Hessian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求出 ？？？怎么求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令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𝜆𝑚𝑎𝑥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α=λ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为最大的特征值，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𝛽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𝜆𝑚𝑖𝑛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β=λ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为最小的特征值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矩阵直迹计算它们的和，通过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矩阵的行列式计算它们的乘积：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𝛾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为最大特征值与最小特征值之间的比例，那么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𝛾𝛽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α=</a:t>
            </a:r>
            <a:r>
              <a:rPr lang="el-GR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γβ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这样便有左下角的等式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所以要想检查主曲率的比例小于某一阈值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𝛾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zh-CN" alt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只要检查右边的式子是否成立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论文中给出的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𝛾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515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在高斯差分图中找到了极值点，之后便是回到尺度空间，以关键点为中心的邻域窗口内采样，并用直方图统计邻域像素的梯度方向。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方向直方图的峰值则代表了该特征点处邻域梯度的方向，以直方图中最大值作为该关键点的主方向。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为了增强匹配的鲁棒性，只保留峰值大于主方向峰值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％的方向（另一个方向的直方图的幅值大于主方向峰值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％的方向）作为该关键点的辅方向。</a:t>
            </a:r>
          </a:p>
          <a:p>
            <a:br>
              <a:rPr lang="zh-CN" altLang="en-US" dirty="0"/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同时为了防止某个梯度方向角度因受到噪声的干扰而突变，我们还需要对梯度方向直方图进行平滑处理。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</a:t>
            </a:r>
          </a:p>
          <a:p>
            <a:endParaRPr kumimoji="1"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Generating Orientations</a:t>
            </a:r>
            <a:r>
              <a:rPr lang="zh-CN" altLang="en-US" b="1" dirty="0"/>
              <a:t> </a:t>
            </a:r>
            <a:r>
              <a:rPr lang="en-US" altLang="zh-CN" b="1" dirty="0"/>
              <a:t>and Descriptors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B792EC-EF71-A74C-8F94-69890CBD54B6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863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89754-91ED-4E46-AEB9-4FE7BDD36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C3FAE5-339F-6548-94E8-DA9F6AF2A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E8B69-08D4-1E43-A7C2-230EB0E3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A6D5A-EF0F-3040-B54C-2943A2DA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6C3E83-1ADA-2B41-8D26-B9350D82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07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23BBC-96AF-9F4E-AC02-CB40CCB2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3E7192-EAE2-224D-BD43-5088FB889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2DF886-4B83-4B41-8741-A372CDA2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89A79-A23A-0C4D-A15F-C62F573E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44C6D-7E03-FB41-873E-AB1EAAF7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7907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9A5773-BF23-EA40-B1E2-5652DA848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2000D7-75E4-4B4E-B280-60004A2CC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9584E0-71A1-0241-BB08-B7C58AEE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2D338-63AD-8B4B-AFA0-CB643CC1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19B76-C37D-3F4C-B8D6-7B9C87EF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603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8ADAB-7826-654C-A4BB-6B942DCF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066807" cy="877722"/>
          </a:xfrm>
        </p:spPr>
        <p:txBody>
          <a:bodyPr>
            <a:noAutofit/>
          </a:bodyPr>
          <a:lstStyle>
            <a:lvl1pPr>
              <a:defRPr sz="2800" b="1">
                <a:latin typeface="Hiragino Mincho ProN W3" panose="02020300000000000000" pitchFamily="18" charset="-128"/>
                <a:ea typeface="Hiragino Mincho ProN W3" panose="02020300000000000000" pitchFamily="18" charset="-128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6735631-25AE-C743-9BFE-E84992A6D9DB}"/>
              </a:ext>
            </a:extLst>
          </p:cNvPr>
          <p:cNvCxnSpPr>
            <a:cxnSpLocks/>
          </p:cNvCxnSpPr>
          <p:nvPr userDrawn="1"/>
        </p:nvCxnSpPr>
        <p:spPr>
          <a:xfrm>
            <a:off x="1355834" y="851338"/>
            <a:ext cx="908832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AA98805-A191-A54F-9223-E3DF3631E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016" y="136525"/>
            <a:ext cx="960021" cy="96360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FFDD7F3-8BF2-CB4C-ABA1-924224485DF2}"/>
              </a:ext>
            </a:extLst>
          </p:cNvPr>
          <p:cNvSpPr/>
          <p:nvPr userDrawn="1"/>
        </p:nvSpPr>
        <p:spPr>
          <a:xfrm>
            <a:off x="676026" y="6115050"/>
            <a:ext cx="11082587" cy="514350"/>
          </a:xfrm>
          <a:prstGeom prst="rect">
            <a:avLst/>
          </a:prstGeom>
          <a:solidFill>
            <a:srgbClr val="90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628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89754-91ED-4E46-AEB9-4FE7BDD36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C3FAE5-339F-6548-94E8-DA9F6AF2A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E8B69-08D4-1E43-A7C2-230EB0E35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A6D5A-EF0F-3040-B54C-2943A2DA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6C3E83-1ADA-2B41-8D26-B9350D82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53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932BC-8ACB-E44B-ADC0-624B1A7D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716AA-7BD3-C24F-9E63-15710522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6CFB90-05F3-6547-B2A3-99ABFAE2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95B07F-AF0B-AD49-97EB-3BFFF3D6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10523-5F72-B845-8D44-8A2893CD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48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B3E38-209D-5649-9EB8-7715CB16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4D90F4-4478-8F4F-8D4E-5FF66AD21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F0DED-21E0-8649-B389-932C3E7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7AFBD6-C200-1640-A6BC-D26C4DC5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C5B91-2750-5E4B-9B03-95DBDBBE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96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8F4A2-F153-6444-B198-BBD1889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17A3D-DBB8-F44C-8FDA-C6C25673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C7AE1B-E87C-3246-B4B2-48A46457B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54A03-85F2-2148-AEF2-E13E5F20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4EC178-06FD-4147-8AFD-90D27A3A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06BAFD-530A-1749-AA2F-14E78E5B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32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EE33E-6CED-A247-A8C3-79366CE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1AE38-EC34-D74F-A7A0-8BB063D50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5637E5-256A-2747-A4A6-34542243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26C854-7635-9549-92A9-F7BF4101F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F7E6FC-8EAC-854E-9331-D0CAB554D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5EC8C2-7357-E04A-96F0-3F265765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58A29F-EED6-6144-8A37-6EFD175C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DAA6D8-B889-CB4E-B1C0-4E1597E7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60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4E8AA-C4D4-FB4E-B7C4-718F8F34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CE4B8C-A70F-7E40-88CE-62429B7B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8B0B26-35AC-984E-8196-F01B56D5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FBC220-0591-D04B-9BBD-7C5068FE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003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450BA9-C6B4-344F-BC81-46B28C87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7F1EA2-7DA2-0E43-B565-9F280DB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F1D23-D3FD-6A45-837E-E61EEDE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85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932BC-8ACB-E44B-ADC0-624B1A7D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4716AA-7BD3-C24F-9E63-15710522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6CFB90-05F3-6547-B2A3-99ABFAE22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95B07F-AF0B-AD49-97EB-3BFFF3D6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10523-5F72-B845-8D44-8A2893CD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57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B3455-DB42-D447-8E2C-9EFE43C3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A820E-E5EF-9648-B9DD-FDD550D63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A10B3F-BE56-0F4D-9A34-BA235852B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A822BF-F0A5-344A-8D3E-A9FFABE6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DD4471-9C45-5D44-B3D4-A023F414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5B85F5-6A2A-0E4A-84A5-A4103860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89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3F788-D7D9-2C43-8416-5AEA5636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420F28-B1C2-C742-BBC9-2816256A9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8F00D5-90C4-4D49-B648-999CC72D1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5FF86-4B91-6546-9AD3-7E4C4036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A41481-BAC9-5448-A77E-7870F9DE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C3C-A647-1F44-B1FD-A43E66B9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12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23BBC-96AF-9F4E-AC02-CB40CCB21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3E7192-EAE2-224D-BD43-5088FB889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2DF886-4B83-4B41-8741-A372CDA2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89A79-A23A-0C4D-A15F-C62F573E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744C6D-7E03-FB41-873E-AB1EAAF7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52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9A5773-BF23-EA40-B1E2-5652DA848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2000D7-75E4-4B4E-B280-60004A2CC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9584E0-71A1-0241-BB08-B7C58AEE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2D338-63AD-8B4B-AFA0-CB643CC1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19B76-C37D-3F4C-B8D6-7B9C87EF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71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8ADAB-7826-654C-A4BB-6B942DCF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066807" cy="877722"/>
          </a:xfrm>
        </p:spPr>
        <p:txBody>
          <a:bodyPr>
            <a:noAutofit/>
          </a:bodyPr>
          <a:lstStyle>
            <a:lvl1pPr>
              <a:defRPr sz="2800">
                <a:latin typeface="Hiragino Mincho ProN W3" panose="02020300000000000000" pitchFamily="18" charset="-128"/>
                <a:ea typeface="Hiragino Mincho ProN W3" panose="02020300000000000000" pitchFamily="18" charset="-128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6735631-25AE-C743-9BFE-E84992A6D9DB}"/>
              </a:ext>
            </a:extLst>
          </p:cNvPr>
          <p:cNvCxnSpPr>
            <a:cxnSpLocks/>
          </p:cNvCxnSpPr>
          <p:nvPr userDrawn="1"/>
        </p:nvCxnSpPr>
        <p:spPr>
          <a:xfrm>
            <a:off x="1355834" y="851338"/>
            <a:ext cx="9088329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AA98805-A191-A54F-9223-E3DF3631ED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016" y="136525"/>
            <a:ext cx="960021" cy="96360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FFDD7F3-8BF2-CB4C-ABA1-924224485DF2}"/>
              </a:ext>
            </a:extLst>
          </p:cNvPr>
          <p:cNvSpPr/>
          <p:nvPr userDrawn="1"/>
        </p:nvSpPr>
        <p:spPr>
          <a:xfrm>
            <a:off x="676026" y="6115050"/>
            <a:ext cx="11082587" cy="514350"/>
          </a:xfrm>
          <a:prstGeom prst="rect">
            <a:avLst/>
          </a:prstGeom>
          <a:solidFill>
            <a:srgbClr val="900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87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B3E38-209D-5649-9EB8-7715CB16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4D90F4-4478-8F4F-8D4E-5FF66AD21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F0DED-21E0-8649-B389-932C3E7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7AFBD6-C200-1640-A6BC-D26C4DC5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C5B91-2750-5E4B-9B03-95DBDBBED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266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8F4A2-F153-6444-B198-BBD1889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17A3D-DBB8-F44C-8FDA-C6C25673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C7AE1B-E87C-3246-B4B2-48A46457B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D54A03-85F2-2148-AEF2-E13E5F20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4EC178-06FD-4147-8AFD-90D27A3A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06BAFD-530A-1749-AA2F-14E78E5B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61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EE33E-6CED-A247-A8C3-79366CE01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1AE38-EC34-D74F-A7A0-8BB063D50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5637E5-256A-2747-A4A6-34542243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26C854-7635-9549-92A9-F7BF4101F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F7E6FC-8EAC-854E-9331-D0CAB554D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5EC8C2-7357-E04A-96F0-3F265765C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58A29F-EED6-6144-8A37-6EFD175C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DAA6D8-B889-CB4E-B1C0-4E1597E7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29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4E8AA-C4D4-FB4E-B7C4-718F8F34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CE4B8C-A70F-7E40-88CE-62429B7B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8B0B26-35AC-984E-8196-F01B56D5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FBC220-0591-D04B-9BBD-7C5068FE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926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450BA9-C6B4-344F-BC81-46B28C87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7F1EA2-7DA2-0E43-B565-9F280DB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F1D23-D3FD-6A45-837E-E61EEDE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11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B3455-DB42-D447-8E2C-9EFE43C3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A820E-E5EF-9648-B9DD-FDD550D63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A10B3F-BE56-0F4D-9A34-BA235852B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A822BF-F0A5-344A-8D3E-A9FFABE6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DD4471-9C45-5D44-B3D4-A023F414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5B85F5-6A2A-0E4A-84A5-A4103860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79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3F788-D7D9-2C43-8416-5AEA5636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7420F28-B1C2-C742-BBC9-2816256A9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8F00D5-90C4-4D49-B648-999CC72D1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85FF86-4B91-6546-9AD3-7E4C4036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A41481-BAC9-5448-A77E-7870F9DE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9F0C3C-A647-1F44-B1FD-A43E66B9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1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2E09CC-146C-434F-9FD7-81576B3B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308B37-F8C0-2D40-A3AC-3E12AB0A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00829-87FF-1947-A292-5ED0BC87C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E7C69-ABC6-F840-A89C-3EE1FC11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647058-F544-6D47-9508-29E499BA4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70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2E09CC-146C-434F-9FD7-81576B3B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308B37-F8C0-2D40-A3AC-3E12AB0A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00829-87FF-1947-A292-5ED0BC87C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5D9F-D601-AF42-88A3-2A60A97AA42A}" type="datetimeFigureOut">
              <a:rPr kumimoji="1" lang="zh-CN" altLang="en-US" smtClean="0"/>
              <a:t>2020/7/5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E7C69-ABC6-F840-A89C-3EE1FC11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647058-F544-6D47-9508-29E499BA4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377E1-8D77-D24F-8F80-181F1CA743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385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emf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200.png"/><Relationship Id="rId5" Type="http://schemas.openxmlformats.org/officeDocument/2006/relationships/image" Target="../media/image51.png"/><Relationship Id="rId10" Type="http://schemas.openxmlformats.org/officeDocument/2006/relationships/image" Target="../media/image55.emf"/><Relationship Id="rId4" Type="http://schemas.openxmlformats.org/officeDocument/2006/relationships/image" Target="../media/image50.jpg"/><Relationship Id="rId9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50.jp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0.png"/><Relationship Id="rId4" Type="http://schemas.openxmlformats.org/officeDocument/2006/relationships/image" Target="../media/image5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0.png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75491-1C58-A347-88B0-5FDD3EFD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 Vision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844D78-A913-364C-A732-132715D6418B}"/>
              </a:ext>
            </a:extLst>
          </p:cNvPr>
          <p:cNvSpPr txBox="1"/>
          <p:nvPr/>
        </p:nvSpPr>
        <p:spPr>
          <a:xfrm>
            <a:off x="3529858" y="1775012"/>
            <a:ext cx="512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Final Project</a:t>
            </a:r>
          </a:p>
          <a:p>
            <a:pPr algn="ctr"/>
            <a:r>
              <a:rPr kumimoji="1" lang="en-US" altLang="zh-CN" sz="3600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Panorama Stitching</a:t>
            </a:r>
            <a:endParaRPr kumimoji="1" lang="zh-CN" altLang="en-US" sz="3600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1D423F-4BD3-5743-8EBD-ACE8524E6BAA}"/>
              </a:ext>
            </a:extLst>
          </p:cNvPr>
          <p:cNvSpPr txBox="1"/>
          <p:nvPr/>
        </p:nvSpPr>
        <p:spPr>
          <a:xfrm>
            <a:off x="4067741" y="3415553"/>
            <a:ext cx="4047565" cy="213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Zhe ZHANG, 1754060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Kaixin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CHEN, 1753188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Yunxin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SUN,</a:t>
            </a:r>
            <a:r>
              <a:rPr kumimoji="1" lang="zh-CN" altLang="en-US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1551534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School of Software Engineering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Tongji University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Spring 2020</a:t>
            </a:r>
            <a:endParaRPr kumimoji="1" lang="zh-CN" altLang="en-US" sz="20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891168-FAED-6542-BEF5-2F860EC93975}"/>
              </a:ext>
            </a:extLst>
          </p:cNvPr>
          <p:cNvSpPr txBox="1"/>
          <p:nvPr/>
        </p:nvSpPr>
        <p:spPr>
          <a:xfrm>
            <a:off x="9190072" y="6187047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5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8556792" cy="877722"/>
          </a:xfrm>
        </p:spPr>
        <p:txBody>
          <a:bodyPr/>
          <a:lstStyle/>
          <a:p>
            <a:r>
              <a:rPr kumimoji="1" lang="en-US" altLang="zh-CN" dirty="0"/>
              <a:t>SIFT —— Generating Orientations &amp; Descriptors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DD459D-328A-0445-9122-7CD13C03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34" y="1219816"/>
            <a:ext cx="6932613" cy="30402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7F00F-DDE0-8E48-BCB1-498913969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4" y="4565650"/>
            <a:ext cx="3898900" cy="584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415603-6D6A-6C4C-B3C1-B5F1A9B02FD0}"/>
              </a:ext>
            </a:extLst>
          </p:cNvPr>
          <p:cNvSpPr txBox="1"/>
          <p:nvPr/>
        </p:nvSpPr>
        <p:spPr>
          <a:xfrm>
            <a:off x="8950216" y="2690336"/>
            <a:ext cx="188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Robustness requirements: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 Secondary direction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 Smoothing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0B1FE7-D4B6-A743-87A3-262506164B81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C960A0-4466-9048-9ADB-88E87066CF17}"/>
              </a:ext>
            </a:extLst>
          </p:cNvPr>
          <p:cNvSpPr/>
          <p:nvPr/>
        </p:nvSpPr>
        <p:spPr>
          <a:xfrm>
            <a:off x="6352674" y="1431758"/>
            <a:ext cx="842210" cy="300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C0ACDB-2C07-5E49-91DB-6BE3777DC2B2}"/>
              </a:ext>
            </a:extLst>
          </p:cNvPr>
          <p:cNvSpPr txBox="1"/>
          <p:nvPr/>
        </p:nvSpPr>
        <p:spPr>
          <a:xfrm>
            <a:off x="5829300" y="1397486"/>
            <a:ext cx="220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Main Orientations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94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8556792" cy="877722"/>
          </a:xfrm>
        </p:spPr>
        <p:txBody>
          <a:bodyPr/>
          <a:lstStyle/>
          <a:p>
            <a:r>
              <a:rPr kumimoji="1" lang="en-US" altLang="zh-CN" dirty="0"/>
              <a:t>SIFT —— Generating Orientations &amp; Descriptors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1E813-70A4-5140-A463-569AD6810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1123950"/>
            <a:ext cx="8318500" cy="4381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48511E9-EBA6-FF42-8B0B-32671BD3BF91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B1E958-B94C-134F-B934-C64A4C9BB34A}"/>
              </a:ext>
            </a:extLst>
          </p:cNvPr>
          <p:cNvSpPr/>
          <p:nvPr/>
        </p:nvSpPr>
        <p:spPr>
          <a:xfrm>
            <a:off x="1816768" y="1014247"/>
            <a:ext cx="8095858" cy="501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52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SIFT —— Result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6C9F82-D403-A240-AA1B-82C85DCD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8" y="1077195"/>
            <a:ext cx="6749372" cy="31148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C635C8-2E64-C747-8D4A-40C7E73F6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174" y="1870489"/>
            <a:ext cx="7632700" cy="3594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C1C405-24BD-DA4C-A5BC-325EF035AC76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2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7558E-25A5-F94F-8154-8147D9DE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D87DCC-D064-7C45-95DB-79D2688A6793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F96EF7-325D-8545-AAF4-C2136ABB220D}"/>
              </a:ext>
            </a:extLst>
          </p:cNvPr>
          <p:cNvSpPr txBox="1"/>
          <p:nvPr/>
        </p:nvSpPr>
        <p:spPr>
          <a:xfrm>
            <a:off x="1355834" y="1224534"/>
            <a:ext cx="10098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Scale Space and Image Pyramids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Localizing Extrema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Generating Orientations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and Descriptors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Hessian 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Math Behind Hessian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Construction of feature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Comparision</a:t>
            </a: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between SIFT and 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Fast Panorama Stitching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Current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Color and Luminance 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Optimal Seam Finding and Image 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Image Blending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720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35BC-31B2-F945-96F1-D6D40788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367B31-B781-3E40-BF60-B199652D7588}"/>
              </a:ext>
            </a:extLst>
          </p:cNvPr>
          <p:cNvSpPr/>
          <p:nvPr/>
        </p:nvSpPr>
        <p:spPr>
          <a:xfrm>
            <a:off x="1066800" y="2113454"/>
            <a:ext cx="100584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2400" b="1" dirty="0"/>
              <a:t>The task of finding correspondences can be divided into three stages:</a:t>
            </a:r>
          </a:p>
          <a:p>
            <a:endParaRPr kumimoji="1" lang="en" altLang="zh-CN" sz="2400" b="1" dirty="0"/>
          </a:p>
          <a:p>
            <a:pPr fontAlgn="base">
              <a:buFont typeface="+mj-lt"/>
              <a:buAutoNum type="arabicPeriod"/>
            </a:pPr>
            <a:r>
              <a:rPr kumimoji="1" lang="zh-CN" altLang="en-US" dirty="0"/>
              <a:t> </a:t>
            </a:r>
            <a:r>
              <a:rPr kumimoji="1" lang="en" altLang="zh-CN" dirty="0"/>
              <a:t>Detection: Find “Interesting points” in two images.  =&gt; repeatability</a:t>
            </a:r>
          </a:p>
          <a:p>
            <a:pPr fontAlgn="base">
              <a:buFont typeface="+mj-lt"/>
              <a:buAutoNum type="arabicPeriod"/>
            </a:pPr>
            <a:r>
              <a:rPr kumimoji="1" lang="zh-CN" altLang="en-US" dirty="0"/>
              <a:t> </a:t>
            </a:r>
            <a:r>
              <a:rPr kumimoji="1" lang="en" altLang="zh-CN" dirty="0"/>
              <a:t>Feature Descriptor: =&gt; </a:t>
            </a:r>
          </a:p>
          <a:p>
            <a:pPr marL="742950" lvl="1" indent="-285750" fontAlgn="base">
              <a:buFont typeface="+mj-lt"/>
              <a:buAutoNum type="arabicPeriod"/>
            </a:pPr>
            <a:r>
              <a:rPr kumimoji="1" lang="en" altLang="zh-CN" dirty="0"/>
              <a:t>Distinctive, robust, simple, rotation and scale invariant</a:t>
            </a:r>
          </a:p>
          <a:p>
            <a:pPr marL="742950" lvl="1" indent="-285750" fontAlgn="base">
              <a:buFont typeface="+mj-lt"/>
              <a:buAutoNum type="arabicPeriod"/>
            </a:pPr>
            <a:r>
              <a:rPr kumimoji="1" lang="en" altLang="zh-CN" dirty="0"/>
              <a:t>Only scale invariant version: USURF</a:t>
            </a:r>
          </a:p>
          <a:p>
            <a:pPr fontAlgn="base">
              <a:spcAft>
                <a:spcPts val="1600"/>
              </a:spcAft>
              <a:buFont typeface="+mj-lt"/>
              <a:buAutoNum type="arabicPeriod"/>
            </a:pPr>
            <a:r>
              <a:rPr kumimoji="1" lang="zh-CN" altLang="en-US" dirty="0"/>
              <a:t> </a:t>
            </a:r>
            <a:r>
              <a:rPr kumimoji="1" lang="en" altLang="zh-CN" dirty="0"/>
              <a:t>Match =&gt; Not so interesting in SURF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18EC4-BD1D-0942-B761-D9326E4C33C5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9177A-CF91-DA4D-A10D-1E06905F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Definition 1: Hessian Matrix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C791CE-5193-654B-8D90-329A22085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4196064" y="2155257"/>
            <a:ext cx="3258032" cy="9149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BA7C01-FBEA-B545-9BB4-FCBA1FD1B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4196064" y="3787817"/>
            <a:ext cx="3258032" cy="9149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A3D246D-F1C0-7042-85D6-24FFFA9758FC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24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97D67-2491-6842-8D94-6553473EC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Remarks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24793B-B8DD-0844-8252-739BCD26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271" y="3764671"/>
            <a:ext cx="3073400" cy="18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92D08A3-95EA-4C44-8FC1-09C917505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67" y="1269553"/>
            <a:ext cx="1654727" cy="229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A0A27A-F18D-F24B-B860-3C4B47DA6776}"/>
              </a:ext>
            </a:extLst>
          </p:cNvPr>
          <p:cNvSpPr/>
          <p:nvPr/>
        </p:nvSpPr>
        <p:spPr>
          <a:xfrm>
            <a:off x="702329" y="1868994"/>
            <a:ext cx="7885860" cy="3255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Hessian Matrix is used to detect blob like structure.</a:t>
            </a:r>
          </a:p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At a certain point in an image, the two most “interesting” directions are H’s two eigenvectors</a:t>
            </a:r>
          </a:p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The </a:t>
            </a:r>
            <a:r>
              <a:rPr kumimoji="1" lang="en" altLang="zh-CN" sz="2400" dirty="0" err="1"/>
              <a:t>mul</a:t>
            </a:r>
            <a:r>
              <a:rPr kumimoji="1" lang="en" altLang="zh-CN" sz="2400" dirty="0"/>
              <a:t> of two eigenvalues happen to be the det of H.</a:t>
            </a:r>
          </a:p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We can use the det of H as a indicator to find interesting points. </a:t>
            </a:r>
          </a:p>
          <a:p>
            <a:pPr marL="342900" indent="-342900" fontAlgn="base">
              <a:lnSpc>
                <a:spcPts val="3080"/>
              </a:lnSpc>
              <a:buFont typeface="+mj-lt"/>
              <a:buAutoNum type="arabicPeriod"/>
            </a:pPr>
            <a:r>
              <a:rPr kumimoji="1" lang="en" altLang="zh-CN" sz="2400" dirty="0"/>
              <a:t>Only when det of H is greater than zero.</a:t>
            </a:r>
          </a:p>
          <a:p>
            <a:pPr marL="342900" indent="-342900" fontAlgn="base">
              <a:lnSpc>
                <a:spcPts val="3080"/>
              </a:lnSpc>
              <a:spcAft>
                <a:spcPts val="1600"/>
              </a:spcAft>
              <a:buFont typeface="+mj-lt"/>
              <a:buAutoNum type="arabicPeriod"/>
            </a:pPr>
            <a:r>
              <a:rPr kumimoji="1" lang="en" altLang="zh-CN" sz="2400" dirty="0"/>
              <a:t>We need to compute </a:t>
            </a:r>
            <a:endParaRPr lang="zh-CN" altLang="en-US" sz="2400" dirty="0"/>
          </a:p>
        </p:txBody>
      </p:sp>
      <p:pic>
        <p:nvPicPr>
          <p:cNvPr id="1029" name="Picture 5" descr="equation.pdf">
            <a:extLst>
              <a:ext uri="{FF2B5EF4-FFF2-40B4-BE49-F238E27FC236}">
                <a16:creationId xmlns:a16="http://schemas.microsoft.com/office/drawing/2014/main" id="{CD74148E-9B03-2843-BFEE-95CEE9FB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030" y="4722859"/>
            <a:ext cx="1418759" cy="3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538CCF-9B4E-AF46-9B79-35ABAAADBAD7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25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45A0D-42E6-9B4A-B7AB-CA7AAEEF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 err="1"/>
              <a:t>Approx</a:t>
            </a:r>
            <a:r>
              <a:rPr lang="en" altLang="zh-CN" b="0" dirty="0"/>
              <a:t> Trick: Box Filter</a:t>
            </a:r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DBC81B-8BD0-864A-9628-6FF24EFF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8" y="1332411"/>
            <a:ext cx="6825607" cy="44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3BBAA5-85BC-9246-A500-24518954FE1F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AC731F-EB90-8E45-A2E4-33055FF86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697" y="3170238"/>
            <a:ext cx="3187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2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C9801-BFF9-D549-8EA6-AB38AB5F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Definition 2: Integral Image</a:t>
            </a:r>
            <a:endParaRPr kumimoji="1" lang="zh-CN" altLang="en-US" dirty="0"/>
          </a:p>
        </p:txBody>
      </p:sp>
      <p:pic>
        <p:nvPicPr>
          <p:cNvPr id="3074" name="Picture 2" descr="equation.pdf">
            <a:extLst>
              <a:ext uri="{FF2B5EF4-FFF2-40B4-BE49-F238E27FC236}">
                <a16:creationId xmlns:a16="http://schemas.microsoft.com/office/drawing/2014/main" id="{71900AB9-316B-C142-ACCE-F31EBB36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57" y="3222533"/>
            <a:ext cx="5152568" cy="64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B9A686-8CDA-A643-A80E-CD1274D69CF3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2C7CE-87BA-9846-AEB1-425DFE72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Scale Space </a:t>
            </a:r>
            <a:endParaRPr kumimoji="1"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54AC66F-287B-E543-89AF-B61270AE9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028" y="1758223"/>
            <a:ext cx="4504509" cy="360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73CDCB-AA6E-8B4C-9B3B-87E679313F98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2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7558E-25A5-F94F-8154-8147D9DE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D21C85-A575-B146-A1A1-E3136DAE6E2B}"/>
              </a:ext>
            </a:extLst>
          </p:cNvPr>
          <p:cNvSpPr txBox="1"/>
          <p:nvPr/>
        </p:nvSpPr>
        <p:spPr>
          <a:xfrm>
            <a:off x="1355834" y="1224534"/>
            <a:ext cx="10098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Scale Space and Image Pyramids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Localizing Extrema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Generating Orientations</a:t>
            </a:r>
            <a:r>
              <a:rPr kumimoji="1" lang="zh-CN" altLang="en-US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and Descriptors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Hessian 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Math Behind Hessian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Construction of feature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Comparision</a:t>
            </a: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between SIFT and 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Fast Panorama Stitching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Current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Color and Luminance 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Optimal Seam Finding and Image 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Image Blending</a:t>
            </a:r>
            <a:r>
              <a:rPr lang="en-US" altLang="zh-CN" dirty="0"/>
              <a:t> </a:t>
            </a:r>
            <a:endParaRPr kumimoji="1" lang="en-US" altLang="zh-CN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  <a:endParaRPr kumimoji="1" lang="zh-CN" altLang="en-US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3E7216-D44D-E446-B31D-BAAB009C3584}"/>
              </a:ext>
            </a:extLst>
          </p:cNvPr>
          <p:cNvSpPr txBox="1"/>
          <p:nvPr/>
        </p:nvSpPr>
        <p:spPr>
          <a:xfrm>
            <a:off x="9213222" y="6187047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2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A5378E-250B-3A47-92AB-90780109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6847640" cy="877722"/>
          </a:xfrm>
        </p:spPr>
        <p:txBody>
          <a:bodyPr/>
          <a:lstStyle/>
          <a:p>
            <a:r>
              <a:rPr lang="en" altLang="zh-CN" b="0" dirty="0"/>
              <a:t>Orientation of each Interesting Point</a:t>
            </a:r>
            <a:endParaRPr kumimoji="1"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5707211-A862-3C49-9918-D7E921FF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987550"/>
            <a:ext cx="91821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288C8D-86CA-C34A-AA24-017C52EA9722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13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2E52E-8D7D-8342-A6F5-9BF06405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 err="1"/>
              <a:t>Haar</a:t>
            </a:r>
            <a:r>
              <a:rPr lang="en" altLang="zh-CN" b="0" dirty="0"/>
              <a:t> Wavelet Response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0627C0-6A9C-5949-8EC0-80E2514ABF0D}"/>
              </a:ext>
            </a:extLst>
          </p:cNvPr>
          <p:cNvSpPr/>
          <p:nvPr/>
        </p:nvSpPr>
        <p:spPr>
          <a:xfrm>
            <a:off x="2321469" y="2210832"/>
            <a:ext cx="3774531" cy="942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60"/>
              </a:lnSpc>
              <a:spcAft>
                <a:spcPts val="1600"/>
              </a:spcAft>
            </a:pPr>
            <a:r>
              <a:rPr lang="en" altLang="zh-CN" dirty="0"/>
              <a:t>White stands for average of pixels,</a:t>
            </a:r>
          </a:p>
          <a:p>
            <a:pPr>
              <a:lnSpc>
                <a:spcPts val="2560"/>
              </a:lnSpc>
              <a:spcAft>
                <a:spcPts val="1600"/>
              </a:spcAft>
            </a:pPr>
            <a:r>
              <a:rPr lang="en" altLang="zh-CN" dirty="0"/>
              <a:t>Black stands for difference of pixels.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841548-AE31-504C-AACF-5B41A9E0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17" y="1061629"/>
            <a:ext cx="2337704" cy="473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12DEE4-D59B-944A-B9BB-57BACA15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371" y="3405551"/>
            <a:ext cx="2705100" cy="190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FD3A87-26F7-0148-B50B-36E8A52343EA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02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6E5C2-1E50-884E-9AA5-46AD075C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Descriptor Component</a:t>
            </a:r>
            <a:endParaRPr kumimoji="1"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07930B4-8856-EB4F-8661-04CB6686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524000"/>
            <a:ext cx="53594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5783A4A-B34E-9843-8EAD-E1E3BD59A12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75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2A29F-D9FC-AA4A-B450-B0338370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Final Output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8B2D33-CF07-5045-AF2D-8DEAB03573B0}"/>
              </a:ext>
            </a:extLst>
          </p:cNvPr>
          <p:cNvSpPr/>
          <p:nvPr/>
        </p:nvSpPr>
        <p:spPr>
          <a:xfrm>
            <a:off x="2858658" y="2151479"/>
            <a:ext cx="7127966" cy="2252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400" dirty="0"/>
              <a:t>N interesting points’ positions(n * 2)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400" dirty="0"/>
              <a:t>N interesting points’ feature vectors(n * 64)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400" dirty="0"/>
              <a:t>N interesting points’ characteristic scale(n * 1)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CN" sz="2400" dirty="0"/>
              <a:t>N interesting points’ orientation(n * 1)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35C40F-3755-7B4B-AB89-46F66237FE65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10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F8A5D-EEA8-A141-9CE4-79103CED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SIFT versus SURF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D6FF60E-B3E5-6F49-AA1D-FC93A7C34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013365"/>
              </p:ext>
            </p:extLst>
          </p:nvPr>
        </p:nvGraphicFramePr>
        <p:xfrm>
          <a:off x="1550125" y="2137139"/>
          <a:ext cx="9091749" cy="3000896"/>
        </p:xfrm>
        <a:graphic>
          <a:graphicData uri="http://schemas.openxmlformats.org/drawingml/2006/table">
            <a:tbl>
              <a:tblPr/>
              <a:tblGrid>
                <a:gridCol w="3614057">
                  <a:extLst>
                    <a:ext uri="{9D8B030D-6E8A-4147-A177-3AD203B41FA5}">
                      <a16:colId xmlns:a16="http://schemas.microsoft.com/office/drawing/2014/main" val="4163501803"/>
                    </a:ext>
                  </a:extLst>
                </a:gridCol>
                <a:gridCol w="2799806">
                  <a:extLst>
                    <a:ext uri="{9D8B030D-6E8A-4147-A177-3AD203B41FA5}">
                      <a16:colId xmlns:a16="http://schemas.microsoft.com/office/drawing/2014/main" val="272638295"/>
                    </a:ext>
                  </a:extLst>
                </a:gridCol>
                <a:gridCol w="2677886">
                  <a:extLst>
                    <a:ext uri="{9D8B030D-6E8A-4147-A177-3AD203B41FA5}">
                      <a16:colId xmlns:a16="http://schemas.microsoft.com/office/drawing/2014/main" val="3135252154"/>
                    </a:ext>
                  </a:extLst>
                </a:gridCol>
              </a:tblGrid>
              <a:tr h="526713"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SIFT</a:t>
                      </a:r>
                      <a:endParaRPr lang="en" b="1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SURF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381593"/>
                  </a:ext>
                </a:extLst>
              </a:tr>
              <a:tr h="480336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Speed</a:t>
                      </a:r>
                      <a:endParaRPr lang="en" sz="20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Slow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Fast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84003"/>
                  </a:ext>
                </a:extLst>
              </a:tr>
              <a:tr h="480336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Feature Vector Dimension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  <a:endParaRPr lang="zh-CN" alt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endParaRPr lang="zh-CN" altLang="en-US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154867"/>
                  </a:ext>
                </a:extLst>
              </a:tr>
              <a:tr h="552839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Detector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535761"/>
                  </a:ext>
                </a:extLst>
              </a:tr>
              <a:tr h="480336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Approx</a:t>
                      </a: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Tricks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DoG     LoG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Box Filter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77729"/>
                  </a:ext>
                </a:extLst>
              </a:tr>
              <a:tr h="480336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Construction of Feature Vector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gradient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Haar</a:t>
                      </a: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Wavelet Response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386452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A281D71-6EB7-CF44-B6ED-2DFABEBA4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605" y="2759785"/>
            <a:ext cx="8058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D94ED9-1061-5B4F-82C0-5EEBC232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3696352"/>
            <a:ext cx="1231900" cy="419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A83235-899C-644F-9C3C-C3DEBD6DD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26" y="3696352"/>
            <a:ext cx="1397000" cy="419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D64FA4-76E6-6E46-9C96-0BA0B25C10E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3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7C047-63B9-614B-B78B-58ED325E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0FBB69-DB88-B64E-B1C7-6B7DF4B1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915" y="1014247"/>
            <a:ext cx="3083736" cy="23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74ECE576-3808-4546-846B-59CCA05BA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32" y="1014247"/>
            <a:ext cx="3083736" cy="23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C1D8962-D900-DB47-8F50-B9BB86C3F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11" y="3530952"/>
            <a:ext cx="6509778" cy="24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467F13-7A55-014C-B331-0616C55ED46D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2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8B688-1F83-A64B-BA22-F047AA48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795BFEF-50F9-B845-B2D7-BBF816841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659" y="1090655"/>
            <a:ext cx="3771156" cy="21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3A6FA1D8-A37F-F04A-9238-A42DE1BD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641" y="1090655"/>
            <a:ext cx="3782820" cy="21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621A636-5B7A-D840-98C5-C82EB564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11" y="3548452"/>
            <a:ext cx="8508578" cy="239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2321BB-D300-FC4A-9CAB-7DE79747F517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5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8B688-1F83-A64B-BA22-F047AA48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7934C4-5FC8-0245-82C1-B2CA04B5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49" y="1212175"/>
            <a:ext cx="3388444" cy="18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6ABEFFED-3140-9A4A-B7E3-7EC076174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641" y="1212174"/>
            <a:ext cx="3384010" cy="189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9401344-8623-AC4F-BCC6-EFC96F146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65" y="3543508"/>
            <a:ext cx="8598670" cy="240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42A207-79E7-1C4A-9A1C-99F04591E7A8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7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B7848-C14B-764C-835A-2D88EA38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SIFT vs SURF</a:t>
            </a: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EF2D5DA-48FA-FE42-B74B-9FEAB5D78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70283"/>
              </p:ext>
            </p:extLst>
          </p:nvPr>
        </p:nvGraphicFramePr>
        <p:xfrm>
          <a:off x="1896613" y="2491410"/>
          <a:ext cx="8398773" cy="2531776"/>
        </p:xfrm>
        <a:graphic>
          <a:graphicData uri="http://schemas.openxmlformats.org/drawingml/2006/table">
            <a:tbl>
              <a:tblPr/>
              <a:tblGrid>
                <a:gridCol w="2799591">
                  <a:extLst>
                    <a:ext uri="{9D8B030D-6E8A-4147-A177-3AD203B41FA5}">
                      <a16:colId xmlns:a16="http://schemas.microsoft.com/office/drawing/2014/main" val="1464965774"/>
                    </a:ext>
                  </a:extLst>
                </a:gridCol>
                <a:gridCol w="2799591">
                  <a:extLst>
                    <a:ext uri="{9D8B030D-6E8A-4147-A177-3AD203B41FA5}">
                      <a16:colId xmlns:a16="http://schemas.microsoft.com/office/drawing/2014/main" val="858729898"/>
                    </a:ext>
                  </a:extLst>
                </a:gridCol>
                <a:gridCol w="2799591">
                  <a:extLst>
                    <a:ext uri="{9D8B030D-6E8A-4147-A177-3AD203B41FA5}">
                      <a16:colId xmlns:a16="http://schemas.microsoft.com/office/drawing/2014/main" val="2818686179"/>
                    </a:ext>
                  </a:extLst>
                </a:gridCol>
              </a:tblGrid>
              <a:tr h="548005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SIFT</a:t>
                      </a:r>
                      <a:endParaRPr lang="en" b="1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SURF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391770"/>
                  </a:ext>
                </a:extLst>
              </a:tr>
              <a:tr h="661257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Case 1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1.78s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1.57s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99709"/>
                  </a:ext>
                </a:extLst>
              </a:tr>
              <a:tr h="661257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Case 2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0.64s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0.32s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380777"/>
                  </a:ext>
                </a:extLst>
              </a:tr>
              <a:tr h="661257"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Case 3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0.21s</a:t>
                      </a:r>
                      <a:endParaRPr lang="en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0.14s</a:t>
                      </a:r>
                      <a:endParaRPr lang="en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80333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054B4C1-A21D-9A40-9BEE-C91F1D3B0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263" y="31638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736229-8AD2-C14F-A2B2-DDFA88C8DA97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Yunxin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9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7558E-25A5-F94F-8154-8147D9DE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4746BB-3E18-8E45-85E3-94C6B1A9383B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3F204E-6781-D14E-8AC7-74E05D2E6DDB}"/>
              </a:ext>
            </a:extLst>
          </p:cNvPr>
          <p:cNvSpPr txBox="1"/>
          <p:nvPr/>
        </p:nvSpPr>
        <p:spPr>
          <a:xfrm>
            <a:off x="1355834" y="1224534"/>
            <a:ext cx="10098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Scale Space and Image Pyramids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Localizing Extrema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Generating Orientations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and Descriptors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Hessian 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Math Behind Hessian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Construction of feature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 err="1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Comparision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between SIFT and 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Fast Panorama Stitching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Current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Color and Luminance 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Optimal Seam Finding and Image 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/>
              <a:t>Image Blending</a:t>
            </a:r>
            <a:r>
              <a:rPr lang="en-US" altLang="zh-CN" b="1" dirty="0"/>
              <a:t> </a:t>
            </a:r>
            <a:endParaRPr kumimoji="1" lang="en-US" altLang="zh-CN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  <a:endParaRPr kumimoji="1" lang="zh-CN" altLang="en-US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809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7558E-25A5-F94F-8154-8147D9DE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D21C85-A575-B146-A1A1-E3136DAE6E2B}"/>
              </a:ext>
            </a:extLst>
          </p:cNvPr>
          <p:cNvSpPr txBox="1"/>
          <p:nvPr/>
        </p:nvSpPr>
        <p:spPr>
          <a:xfrm>
            <a:off x="1355834" y="1224534"/>
            <a:ext cx="10098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Scale Space and Image Pyramids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Localizing Extrema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Generating Orientations</a:t>
            </a:r>
            <a:r>
              <a:rPr kumimoji="1" lang="zh-CN" altLang="en-US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and Descriptors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Hessian 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Math Behind Hessian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Construction of feature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 err="1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Comparision</a:t>
            </a: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between SIFT and SURF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Fast Panorama Stitching on Mobile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Current Approaches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Summary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Color and Luminance 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Optimal Seam Finding and Image 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</a:rPr>
              <a:t>Image Blending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1">
                    <a:lumMod val="65000"/>
                  </a:schemeClr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Results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3E7216-D44D-E446-B31D-BAAB009C3584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FD1BF1-2BA3-F84A-B992-E460C605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/>
              <a:t>Current Approaches</a:t>
            </a:r>
            <a:endParaRPr kumimoji="1" lang="zh-CN" altLang="en-US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DC39F4-592B-9D4C-9C4C-7A1CBE18E27F}"/>
              </a:ext>
            </a:extLst>
          </p:cNvPr>
          <p:cNvSpPr/>
          <p:nvPr/>
        </p:nvSpPr>
        <p:spPr>
          <a:xfrm>
            <a:off x="1562983" y="1314910"/>
            <a:ext cx="8878187" cy="440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transition smoothing</a:t>
            </a:r>
            <a:r>
              <a:rPr lang="en" altLang="zh-CN" dirty="0"/>
              <a:t>: reduce color differences between source images to make seams invisible and remove stitching artifacts</a:t>
            </a:r>
          </a:p>
          <a:p>
            <a:pPr marL="742950"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Alpha blending</a:t>
            </a:r>
            <a:r>
              <a:rPr lang="en" altLang="zh-CN" dirty="0"/>
              <a:t>: fast transition smoothing approach, but it cannot avoid ghosting problems caused by object motion and small spatial alignment errors</a:t>
            </a:r>
          </a:p>
          <a:p>
            <a:pPr marL="742950"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Gradient Domain Image Blending approaches</a:t>
            </a:r>
            <a:r>
              <a:rPr lang="en" altLang="zh-CN" dirty="0"/>
              <a:t>: can reduce color differences and smooth color transitions using gradient domain operations, producing high-quality composite images</a:t>
            </a:r>
          </a:p>
          <a:p>
            <a:pPr marL="285750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optimal seam finding</a:t>
            </a:r>
            <a:r>
              <a:rPr lang="en" altLang="zh-CN" dirty="0"/>
              <a:t>: search for seams in overlapping areas along paths where differences between source images are minimal</a:t>
            </a:r>
          </a:p>
          <a:p>
            <a:pPr marL="285750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combination</a:t>
            </a:r>
            <a:r>
              <a:rPr lang="en" altLang="zh-CN" dirty="0"/>
              <a:t>: optimal seams first, if seams and stitching artifacts are visible, transition smoothing to reduce color differences to hide the artifacts then</a:t>
            </a:r>
          </a:p>
          <a:p>
            <a:pPr marL="742950"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/>
              <a:t>graph cut </a:t>
            </a:r>
            <a:r>
              <a:rPr lang="en" altLang="zh-CN" dirty="0"/>
              <a:t>-&gt; find optimal seams</a:t>
            </a:r>
          </a:p>
          <a:p>
            <a:pPr marL="742950"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b="1" dirty="0" err="1"/>
              <a:t>poisson</a:t>
            </a:r>
            <a:r>
              <a:rPr lang="en" altLang="zh-CN" b="1" dirty="0"/>
              <a:t> blending </a:t>
            </a:r>
            <a:r>
              <a:rPr lang="en" altLang="zh-CN" dirty="0"/>
              <a:t>-&gt; smoothing color transitions</a:t>
            </a:r>
            <a:endParaRPr lang="en" altLang="zh-CN" dirty="0">
              <a:effectLst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6E38AC-20FB-6940-A304-72457E8B2954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4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030A5-8A97-304F-AB4C-3625147B1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6065692" cy="877722"/>
          </a:xfrm>
        </p:spPr>
        <p:txBody>
          <a:bodyPr/>
          <a:lstStyle/>
          <a:p>
            <a:r>
              <a:rPr kumimoji="1" lang="en-US" altLang="zh-CN" sz="2800" dirty="0"/>
              <a:t>Current Approaches Problem</a:t>
            </a:r>
            <a:endParaRPr kumimoji="1"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3E8EC8-E90F-814E-BF00-C3B03C30594F}"/>
              </a:ext>
            </a:extLst>
          </p:cNvPr>
          <p:cNvSpPr/>
          <p:nvPr/>
        </p:nvSpPr>
        <p:spPr>
          <a:xfrm>
            <a:off x="1355834" y="1365885"/>
            <a:ext cx="9377917" cy="1404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dirty="0"/>
              <a:t>computational and memory costs are high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dirty="0"/>
              <a:t>pixels are easy saturated in color correction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dirty="0"/>
              <a:t>don't work well for source images in very different colors and luminance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dirty="0"/>
              <a:t>linear blending, moving objects on the overlapping areas will cause ghosting artifacts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A98F0B-BF71-5243-B7B8-5093C0931FD9}"/>
              </a:ext>
            </a:extLst>
          </p:cNvPr>
          <p:cNvSpPr/>
          <p:nvPr/>
        </p:nvSpPr>
        <p:spPr>
          <a:xfrm>
            <a:off x="1355834" y="3429000"/>
            <a:ext cx="8691933" cy="24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don't need to keep all source images in memory due to the sequential stitching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dynamic programming for optimal seam finding allowing image labeling much faster than using graph cut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combination of color correction and image blending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high-quality panoramic images from long image sequences with very different colors and luminance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ü"/>
            </a:pPr>
            <a:r>
              <a:rPr lang="en" altLang="zh-CN" dirty="0"/>
              <a:t>work well on both indoor and outdoor scenes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20EB6A-2CA5-E745-9B48-230928FA6DD3}"/>
              </a:ext>
            </a:extLst>
          </p:cNvPr>
          <p:cNvSpPr txBox="1"/>
          <p:nvPr/>
        </p:nvSpPr>
        <p:spPr>
          <a:xfrm>
            <a:off x="956930" y="2995079"/>
            <a:ext cx="138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Solution</a:t>
            </a:r>
            <a:endParaRPr kumimoji="1"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250365-36C3-8C4F-B882-A764D7308092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1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4E1D2B-A066-904E-AC58-3ECE963E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5" y="1014246"/>
            <a:ext cx="3156087" cy="49612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6CDC53-16DB-DA40-974D-A4F975A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43497-FC47-D440-8454-0721B10DB299}"/>
              </a:ext>
            </a:extLst>
          </p:cNvPr>
          <p:cNvSpPr/>
          <p:nvPr/>
        </p:nvSpPr>
        <p:spPr>
          <a:xfrm>
            <a:off x="5139072" y="1629136"/>
            <a:ext cx="6556743" cy="3731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/>
              <a:t>Color Correction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color correction for all source images to reduce color differences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smoothen remaining color transitions between adjacent images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Image Labeling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error surface is constructed with squared differences between overlapping images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low-cost path is found through the error surface by dynamic programming and used as an optimal seam to create labeling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Image Blending Operations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linear blending -&gt; source images are similar in color and luminance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 err="1">
                <a:solidFill>
                  <a:schemeClr val="bg1">
                    <a:lumMod val="75000"/>
                  </a:schemeClr>
                </a:solidFill>
              </a:rPr>
              <a:t>poisson</a:t>
            </a: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 blending -&gt; colors remain too different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E34686-1879-BD46-83D1-EAB86C667C0D}"/>
              </a:ext>
            </a:extLst>
          </p:cNvPr>
          <p:cNvSpPr/>
          <p:nvPr/>
        </p:nvSpPr>
        <p:spPr>
          <a:xfrm>
            <a:off x="957908" y="1437722"/>
            <a:ext cx="3178244" cy="1518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4DADCC-AE4A-0647-B2BE-FDE1D859C1D1}"/>
              </a:ext>
            </a:extLst>
          </p:cNvPr>
          <p:cNvSpPr/>
          <p:nvPr/>
        </p:nvSpPr>
        <p:spPr>
          <a:xfrm>
            <a:off x="7261670" y="27343"/>
            <a:ext cx="50668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600" b="1" i="1" dirty="0">
                <a:latin typeface="TimesNewRomanPS"/>
              </a:rPr>
              <a:t>Fast Panorama Stitching for High-Quality Panoramic Images on Mobile Phones</a:t>
            </a:r>
            <a:br>
              <a:rPr lang="en" altLang="zh-CN" sz="1600" b="1" i="1" dirty="0">
                <a:latin typeface="TimesNewRomanPS"/>
              </a:rPr>
            </a:br>
            <a:r>
              <a:rPr lang="en" altLang="zh-CN" sz="1100" i="1" dirty="0" err="1">
                <a:latin typeface="TimesNewRomanPSMT"/>
              </a:rPr>
              <a:t>Yingen</a:t>
            </a:r>
            <a:r>
              <a:rPr lang="en" altLang="zh-CN" sz="1100" i="1" dirty="0">
                <a:latin typeface="TimesNewRomanPSMT"/>
              </a:rPr>
              <a:t> </a:t>
            </a:r>
            <a:r>
              <a:rPr lang="en" altLang="zh-CN" sz="1100" i="1" dirty="0" err="1">
                <a:latin typeface="TimesNewRomanPSMT"/>
              </a:rPr>
              <a:t>Xiong</a:t>
            </a:r>
            <a:r>
              <a:rPr lang="en" altLang="zh-CN" sz="1100" i="1" dirty="0">
                <a:latin typeface="TimesNewRomanPSMT"/>
              </a:rPr>
              <a:t> and Kari </a:t>
            </a:r>
            <a:r>
              <a:rPr lang="en" altLang="zh-CN" sz="1100" i="1" dirty="0" err="1">
                <a:latin typeface="TimesNewRomanPSMT"/>
              </a:rPr>
              <a:t>Pulli</a:t>
            </a:r>
            <a:r>
              <a:rPr lang="en" altLang="zh-CN" sz="1100" i="1" dirty="0">
                <a:latin typeface="TimesNewRomanPSMT"/>
              </a:rPr>
              <a:t>, </a:t>
            </a:r>
            <a:r>
              <a:rPr lang="en" altLang="zh-CN" sz="1100" i="1" dirty="0">
                <a:latin typeface="TimesNewRomanPS"/>
              </a:rPr>
              <a:t>Member</a:t>
            </a:r>
            <a:r>
              <a:rPr lang="en" altLang="zh-CN" sz="1100" i="1" dirty="0">
                <a:latin typeface="TimesNewRomanPSMT"/>
              </a:rPr>
              <a:t>, IEEE </a:t>
            </a:r>
            <a:endParaRPr lang="en" altLang="zh-CN" sz="1600" i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44089A-00C7-8F45-AC76-2CE0C746364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5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4E1D2B-A066-904E-AC58-3ECE963E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5" y="1014246"/>
            <a:ext cx="3156087" cy="49612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6CDC53-16DB-DA40-974D-A4F975A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43497-FC47-D440-8454-0721B10DB299}"/>
              </a:ext>
            </a:extLst>
          </p:cNvPr>
          <p:cNvSpPr/>
          <p:nvPr/>
        </p:nvSpPr>
        <p:spPr>
          <a:xfrm>
            <a:off x="5139072" y="1629136"/>
            <a:ext cx="6556743" cy="3731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Color Correction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color correction for all source images to reduce color differences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smoothen remaining color transitions between adjacent images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/>
              <a:t>Image Labeling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error surface is constructed with squared differences between overlapping images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low-cost path is found through the error surface by dynamic programming and used as an optimal seam to create labeling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Image Blending Operations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linear blending -&gt; source images are similar in color and luminance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 err="1">
                <a:solidFill>
                  <a:schemeClr val="bg1">
                    <a:lumMod val="75000"/>
                  </a:schemeClr>
                </a:solidFill>
              </a:rPr>
              <a:t>poisson</a:t>
            </a: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 blending -&gt; colors remain too different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E34686-1879-BD46-83D1-EAB86C667C0D}"/>
              </a:ext>
            </a:extLst>
          </p:cNvPr>
          <p:cNvSpPr/>
          <p:nvPr/>
        </p:nvSpPr>
        <p:spPr>
          <a:xfrm>
            <a:off x="957908" y="2947545"/>
            <a:ext cx="3156087" cy="19434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B2B615-A677-824B-A779-600DB6C8ED5A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50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4E1D2B-A066-904E-AC58-3ECE963E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65" y="1014246"/>
            <a:ext cx="3156087" cy="49612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6CDC53-16DB-DA40-974D-A4F975A4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A43497-FC47-D440-8454-0721B10DB299}"/>
              </a:ext>
            </a:extLst>
          </p:cNvPr>
          <p:cNvSpPr/>
          <p:nvPr/>
        </p:nvSpPr>
        <p:spPr>
          <a:xfrm>
            <a:off x="5139072" y="1629136"/>
            <a:ext cx="6556743" cy="3731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Color Correction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color correction for all source images to reduce color differences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smoothen remaining color transitions between adjacent images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>
                <a:solidFill>
                  <a:schemeClr val="bg1">
                    <a:lumMod val="75000"/>
                  </a:schemeClr>
                </a:solidFill>
              </a:rPr>
              <a:t>Image Labeling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error surface is constructed with squared differences between overlapping images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>
                <a:solidFill>
                  <a:schemeClr val="bg1">
                    <a:lumMod val="75000"/>
                  </a:schemeClr>
                </a:solidFill>
              </a:rPr>
              <a:t>low-cost path is found through the error surface by dynamic programming and used as an optimal seam to create labeling</a:t>
            </a:r>
          </a:p>
          <a:p>
            <a:pPr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b="1" dirty="0"/>
              <a:t>Image Blending Operations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/>
              <a:t>linear blending -&gt; source images are similar in color and luminance</a:t>
            </a:r>
          </a:p>
          <a:p>
            <a:pPr lvl="1" indent="-285750">
              <a:lnSpc>
                <a:spcPts val="2560"/>
              </a:lnSpc>
              <a:buFont typeface="Wingdings" pitchFamily="2" charset="2"/>
              <a:buChar char="Ø"/>
            </a:pPr>
            <a:r>
              <a:rPr lang="en" altLang="zh-CN" sz="1600" dirty="0" err="1"/>
              <a:t>poisson</a:t>
            </a:r>
            <a:r>
              <a:rPr lang="en" altLang="zh-CN" sz="1600" dirty="0"/>
              <a:t> blending -&gt; colors remain too different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E34686-1879-BD46-83D1-EAB86C667C0D}"/>
              </a:ext>
            </a:extLst>
          </p:cNvPr>
          <p:cNvSpPr/>
          <p:nvPr/>
        </p:nvSpPr>
        <p:spPr>
          <a:xfrm>
            <a:off x="883479" y="4861406"/>
            <a:ext cx="3443971" cy="4229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405CFB-993E-CE4C-92CC-5A58942DA21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9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1D48-77F6-474E-BDC0-E09C4AB7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3" y="136525"/>
            <a:ext cx="5704533" cy="877722"/>
          </a:xfrm>
        </p:spPr>
        <p:txBody>
          <a:bodyPr/>
          <a:lstStyle/>
          <a:p>
            <a:r>
              <a:rPr kumimoji="1" lang="en-US" altLang="zh-CN" sz="2400" dirty="0"/>
              <a:t>Color and Luminance Compensation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A08D22-E06C-7347-AAA1-D48CC87CDEB7}"/>
              </a:ext>
            </a:extLst>
          </p:cNvPr>
          <p:cNvSpPr txBox="1"/>
          <p:nvPr/>
        </p:nvSpPr>
        <p:spPr>
          <a:xfrm>
            <a:off x="1205415" y="1435439"/>
            <a:ext cx="1011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Basic idea: </a:t>
            </a:r>
            <a:r>
              <a:rPr kumimoji="1" lang="en-US" altLang="zh-CN" dirty="0"/>
              <a:t>compute light averages in the overlap area by linearizing the gamma-corrected RGB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0C3B03-FBA5-5145-8AD0-D2BED7F4CFBE}"/>
                  </a:ext>
                </a:extLst>
              </p:cNvPr>
              <p:cNvSpPr txBox="1"/>
              <p:nvPr/>
            </p:nvSpPr>
            <p:spPr>
              <a:xfrm>
                <a:off x="1807778" y="2225963"/>
                <a:ext cx="8008883" cy="370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are adjacent images,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are where image overlap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50C3B03-FBA5-5145-8AD0-D2BED7F4C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78" y="2225963"/>
                <a:ext cx="8008883" cy="370358"/>
              </a:xfrm>
              <a:prstGeom prst="rect">
                <a:avLst/>
              </a:prstGeom>
              <a:blipFill>
                <a:blip r:embed="rId3"/>
                <a:stretch>
                  <a:fillRect l="-475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D210A8E0-213D-6747-A22D-2782596FF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07" y="2854961"/>
            <a:ext cx="5625622" cy="87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674122-AC18-264D-9455-E96954755B2E}"/>
                  </a:ext>
                </a:extLst>
              </p:cNvPr>
              <p:cNvSpPr txBox="1"/>
              <p:nvPr/>
            </p:nvSpPr>
            <p:spPr>
              <a:xfrm>
                <a:off x="1920807" y="3993328"/>
                <a:ext cx="5969877" cy="94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kumimoji="1" lang="en-US" altLang="zh-CN" dirty="0"/>
                  <a:t>:  the color value of pixel p in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kumimoji="1" lang="en-US" altLang="zh-CN" dirty="0"/>
                  <a:t>: the color value of pixel p in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</m:oMath>
                </a14:m>
                <a:r>
                  <a:rPr kumimoji="1" lang="en-US" altLang="zh-CN" dirty="0"/>
                  <a:t> </a:t>
                </a:r>
                <a:endParaRPr kumimoji="1" lang="zh-CN" altLang="en-US" dirty="0"/>
              </a:p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kumimoji="1" lang="en-US" altLang="zh-CN" dirty="0"/>
                  <a:t>: gamma coefficient(set to 2.2 in paper)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5674122-AC18-264D-9455-E96954755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07" y="3993328"/>
                <a:ext cx="5969877" cy="947695"/>
              </a:xfrm>
              <a:prstGeom prst="rect">
                <a:avLst/>
              </a:prstGeom>
              <a:blipFill>
                <a:blip r:embed="rId5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D6B654F-4A2C-8E40-A352-398C538A8933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4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1D48-77F6-474E-BDC0-E09C4AB7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3" y="136525"/>
            <a:ext cx="5704533" cy="877722"/>
          </a:xfrm>
        </p:spPr>
        <p:txBody>
          <a:bodyPr/>
          <a:lstStyle/>
          <a:p>
            <a:r>
              <a:rPr kumimoji="1" lang="en-US" altLang="zh-CN" sz="2400" dirty="0"/>
              <a:t>Color and Luminance Compensation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B2C6939-5D35-D342-BDA9-120EA7376434}"/>
                  </a:ext>
                </a:extLst>
              </p:cNvPr>
              <p:cNvSpPr txBox="1"/>
              <p:nvPr/>
            </p:nvSpPr>
            <p:spPr>
              <a:xfrm>
                <a:off x="2165131" y="2312758"/>
                <a:ext cx="88812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dirty="0"/>
                  <a:t>: global adjustment in the whole image sequence for each color channel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B2C6939-5D35-D342-BDA9-120EA7376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131" y="2312758"/>
                <a:ext cx="8881241" cy="369332"/>
              </a:xfrm>
              <a:prstGeom prst="rect">
                <a:avLst/>
              </a:prstGeom>
              <a:blipFill>
                <a:blip r:embed="rId3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7E22751-F238-B241-85CC-9154A095C763}"/>
              </a:ext>
            </a:extLst>
          </p:cNvPr>
          <p:cNvSpPr txBox="1"/>
          <p:nvPr/>
        </p:nvSpPr>
        <p:spPr>
          <a:xfrm>
            <a:off x="2165131" y="2753710"/>
            <a:ext cx="42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Solve the least-squares equation</a:t>
            </a:r>
            <a:endParaRPr kumimoji="1" lang="zh-CN" altLang="en-US" dirty="0"/>
          </a:p>
        </p:txBody>
      </p:sp>
      <p:pic>
        <p:nvPicPr>
          <p:cNvPr id="2050" name="Picture 2" descr="equation.pdf">
            <a:extLst>
              <a:ext uri="{FF2B5EF4-FFF2-40B4-BE49-F238E27FC236}">
                <a16:creationId xmlns:a16="http://schemas.microsoft.com/office/drawing/2014/main" id="{0B39E2B2-031A-9A45-9796-A0D414383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33" y="2687347"/>
            <a:ext cx="3420045" cy="62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0EAAFDB8-F331-4749-A71F-1F59E9DC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33" y="3450078"/>
            <a:ext cx="3621002" cy="62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080C6C-96F8-FC4A-8764-982484CBD980}"/>
              </a:ext>
            </a:extLst>
          </p:cNvPr>
          <p:cNvSpPr txBox="1"/>
          <p:nvPr/>
        </p:nvSpPr>
        <p:spPr>
          <a:xfrm>
            <a:off x="1205415" y="1435439"/>
            <a:ext cx="1011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Basic idea: </a:t>
            </a:r>
            <a:r>
              <a:rPr kumimoji="1" lang="en-US" altLang="zh-CN" dirty="0"/>
              <a:t>compute light averages in the overlap area by linearizing the gamma-corrected RGB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65CF96-04F4-8443-8FA1-F2A6F85751A3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6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1D48-77F6-474E-BDC0-E09C4AB7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3" y="136525"/>
            <a:ext cx="5704533" cy="877722"/>
          </a:xfrm>
        </p:spPr>
        <p:txBody>
          <a:bodyPr/>
          <a:lstStyle/>
          <a:p>
            <a:r>
              <a:rPr kumimoji="1" lang="en-US" altLang="zh-CN" sz="2400" dirty="0"/>
              <a:t>Color and Luminance Compensation</a:t>
            </a:r>
            <a:endParaRPr kumimoji="1" lang="zh-CN" altLang="en-US" sz="2400" dirty="0"/>
          </a:p>
        </p:txBody>
      </p:sp>
      <p:pic>
        <p:nvPicPr>
          <p:cNvPr id="2052" name="Picture 4" descr="equation.pdf">
            <a:extLst>
              <a:ext uri="{FF2B5EF4-FFF2-40B4-BE49-F238E27FC236}">
                <a16:creationId xmlns:a16="http://schemas.microsoft.com/office/drawing/2014/main" id="{0EAAFDB8-F331-4749-A71F-1F59E9DC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9" y="3820908"/>
            <a:ext cx="3531631" cy="61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quation.pdf">
            <a:extLst>
              <a:ext uri="{FF2B5EF4-FFF2-40B4-BE49-F238E27FC236}">
                <a16:creationId xmlns:a16="http://schemas.microsoft.com/office/drawing/2014/main" id="{765F4799-C9BF-1B4C-A3F3-04A272F4B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7" y="3429000"/>
            <a:ext cx="6099068" cy="3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080C6C-96F8-FC4A-8764-982484CBD980}"/>
              </a:ext>
            </a:extLst>
          </p:cNvPr>
          <p:cNvSpPr txBox="1"/>
          <p:nvPr/>
        </p:nvSpPr>
        <p:spPr>
          <a:xfrm>
            <a:off x="1205415" y="1435439"/>
            <a:ext cx="1011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Basic idea: </a:t>
            </a:r>
            <a:r>
              <a:rPr kumimoji="1" lang="en-US" altLang="zh-CN" dirty="0"/>
              <a:t>compute light averages in the overlap area by linearizing the gamma-corrected RGB</a:t>
            </a:r>
            <a:endParaRPr kumimoji="1" lang="zh-CN" altLang="en-US" dirty="0"/>
          </a:p>
        </p:txBody>
      </p:sp>
      <p:pic>
        <p:nvPicPr>
          <p:cNvPr id="9" name="Picture 2" descr="equation.pdf">
            <a:extLst>
              <a:ext uri="{FF2B5EF4-FFF2-40B4-BE49-F238E27FC236}">
                <a16:creationId xmlns:a16="http://schemas.microsoft.com/office/drawing/2014/main" id="{80D4C5A0-475C-AE45-A96E-13783852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9" y="2965175"/>
            <a:ext cx="3901924" cy="61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大括号 2">
            <a:extLst>
              <a:ext uri="{FF2B5EF4-FFF2-40B4-BE49-F238E27FC236}">
                <a16:creationId xmlns:a16="http://schemas.microsoft.com/office/drawing/2014/main" id="{A5F426BB-6791-294A-98D6-81CEE2C39E49}"/>
              </a:ext>
            </a:extLst>
          </p:cNvPr>
          <p:cNvSpPr/>
          <p:nvPr/>
        </p:nvSpPr>
        <p:spPr>
          <a:xfrm>
            <a:off x="4792718" y="3240674"/>
            <a:ext cx="273269" cy="927538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D494F9-1F24-F648-8381-F71457F8C172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5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E1D48-77F6-474E-BDC0-E09C4AB7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3" y="136525"/>
            <a:ext cx="5704533" cy="877722"/>
          </a:xfrm>
        </p:spPr>
        <p:txBody>
          <a:bodyPr/>
          <a:lstStyle/>
          <a:p>
            <a:r>
              <a:rPr kumimoji="1" lang="en-US" altLang="zh-CN" sz="2400" dirty="0"/>
              <a:t>Color and Luminance Compensation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2DC09F-DFA8-6648-8E53-FEF56ADE4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41" y="2128734"/>
            <a:ext cx="9491906" cy="2634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647F41-CB4F-D344-9C0C-D232B5222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67" y="1178671"/>
            <a:ext cx="6232197" cy="48925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99657A-D587-6D42-9696-095B6EA38BEF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255AC-2E87-6943-B972-B778E25F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7678984" cy="877722"/>
          </a:xfrm>
        </p:spPr>
        <p:txBody>
          <a:bodyPr/>
          <a:lstStyle/>
          <a:p>
            <a:r>
              <a:rPr kumimoji="1" lang="en-US" altLang="zh-CN" sz="2400" dirty="0"/>
              <a:t>Optimal Seam Finding and Image Labeling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9E38FC-39D0-F74E-B66F-55FB94B7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41" y="1321073"/>
            <a:ext cx="10033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3044D7-9542-E047-AB42-E72A4B1DD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10" y="1321073"/>
            <a:ext cx="1003300" cy="749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19F5B1-FC4C-4D4F-BB3B-E3641212E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10" y="3177026"/>
            <a:ext cx="673100" cy="749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2862F3-6A5B-2D4D-9B12-B85E3FCEB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10" y="2229123"/>
            <a:ext cx="673100" cy="749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B0EF97-3339-0144-829E-E6FBF2B36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210" y="4124929"/>
            <a:ext cx="692901" cy="749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1BAD94-3992-824D-BD49-D27AD70FB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941" y="5072832"/>
            <a:ext cx="1346200" cy="749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B167464-BD8C-0C4C-A4B8-F5866E814165}"/>
              </a:ext>
            </a:extLst>
          </p:cNvPr>
          <p:cNvSpPr txBox="1"/>
          <p:nvPr/>
        </p:nvSpPr>
        <p:spPr>
          <a:xfrm>
            <a:off x="3489434" y="1478146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Input images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D4C1D0F-FCA7-474E-BEA5-3817258F8C04}"/>
                  </a:ext>
                </a:extLst>
              </p:cNvPr>
              <p:cNvSpPr txBox="1"/>
              <p:nvPr/>
            </p:nvSpPr>
            <p:spPr>
              <a:xfrm>
                <a:off x="2774731" y="2430596"/>
                <a:ext cx="3477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e: error surface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D4C1D0F-FCA7-474E-BEA5-3817258F8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731" y="2430596"/>
                <a:ext cx="3477849" cy="369332"/>
              </a:xfrm>
              <a:prstGeom prst="rect">
                <a:avLst/>
              </a:prstGeom>
              <a:blipFill>
                <a:blip r:embed="rId9"/>
                <a:stretch>
                  <a:fillRect l="-1091" t="-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D634EB79-FA1A-4A4F-9529-2E6CA43908CD}"/>
              </a:ext>
            </a:extLst>
          </p:cNvPr>
          <p:cNvSpPr txBox="1"/>
          <p:nvPr/>
        </p:nvSpPr>
        <p:spPr>
          <a:xfrm>
            <a:off x="2786316" y="3144964"/>
            <a:ext cx="483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E: cumulative minimum squared difference</a:t>
            </a:r>
            <a:endParaRPr kumimoji="1" lang="zh-CN" altLang="en-US" dirty="0"/>
          </a:p>
        </p:txBody>
      </p:sp>
      <p:pic>
        <p:nvPicPr>
          <p:cNvPr id="5122" name="Picture 2" descr="equation.pdf">
            <a:extLst>
              <a:ext uri="{FF2B5EF4-FFF2-40B4-BE49-F238E27FC236}">
                <a16:creationId xmlns:a16="http://schemas.microsoft.com/office/drawing/2014/main" id="{6A159717-B2FC-DF40-81C5-AF676E09F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86" y="3606405"/>
            <a:ext cx="6741850" cy="1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70C344F-2A7D-8345-9392-927DEDC8E56F}"/>
              </a:ext>
            </a:extLst>
          </p:cNvPr>
          <p:cNvSpPr txBox="1"/>
          <p:nvPr/>
        </p:nvSpPr>
        <p:spPr>
          <a:xfrm>
            <a:off x="2786316" y="4124929"/>
            <a:ext cx="206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possible paths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789AE77-4AD0-964D-A84F-4B2FABA04651}"/>
                  </a:ext>
                </a:extLst>
              </p:cNvPr>
              <p:cNvSpPr txBox="1"/>
              <p:nvPr/>
            </p:nvSpPr>
            <p:spPr>
              <a:xfrm>
                <a:off x="2786316" y="4468366"/>
                <a:ext cx="8459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Optimal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dirty="0"/>
                  <a:t>: tracking back the paths with a minimal cost from bottom to top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789AE77-4AD0-964D-A84F-4B2FABA04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16" y="4468366"/>
                <a:ext cx="8459752" cy="369332"/>
              </a:xfrm>
              <a:prstGeom prst="rect">
                <a:avLst/>
              </a:prstGeom>
              <a:blipFill>
                <a:blip r:embed="rId11"/>
                <a:stretch>
                  <a:fillRect l="-449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55D3577-956A-3E47-9FB9-46990AF4022F}"/>
              </a:ext>
            </a:extLst>
          </p:cNvPr>
          <p:cNvSpPr txBox="1"/>
          <p:nvPr/>
        </p:nvSpPr>
        <p:spPr>
          <a:xfrm>
            <a:off x="2774731" y="5272403"/>
            <a:ext cx="208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Panorama image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452752-5D91-554C-A727-E6170F2223EF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10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7258079" cy="877722"/>
          </a:xfrm>
        </p:spPr>
        <p:txBody>
          <a:bodyPr/>
          <a:lstStyle/>
          <a:p>
            <a:r>
              <a:rPr kumimoji="1" lang="en-US" altLang="zh-CN" dirty="0"/>
              <a:t>SIFT —— Scale Space &amp; Image Pyramids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37E00C-3C07-D242-933A-B29D4AAF124B}"/>
              </a:ext>
            </a:extLst>
          </p:cNvPr>
          <p:cNvSpPr txBox="1"/>
          <p:nvPr/>
        </p:nvSpPr>
        <p:spPr>
          <a:xfrm>
            <a:off x="1355834" y="1185863"/>
            <a:ext cx="902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Gaussian pyramid imitates different scales of the image --"the depth of the image"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6B0B9A-DFA7-E54C-9F10-353646156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91" y="2096143"/>
            <a:ext cx="4745147" cy="36611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60548E-337D-AF40-A602-C9CE287295D9}"/>
              </a:ext>
            </a:extLst>
          </p:cNvPr>
          <p:cNvSpPr txBox="1"/>
          <p:nvPr/>
        </p:nvSpPr>
        <p:spPr>
          <a:xfrm>
            <a:off x="1355834" y="1726811"/>
            <a:ext cx="888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 problem solved by the scale space of the image is how to describe the image at all scales.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5F8F78-381C-C946-8F78-6E92D664DE35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255AC-2E87-6943-B972-B778E25FD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7678984" cy="877722"/>
          </a:xfrm>
        </p:spPr>
        <p:txBody>
          <a:bodyPr/>
          <a:lstStyle/>
          <a:p>
            <a:r>
              <a:rPr kumimoji="1" lang="en-US" altLang="zh-CN" sz="2400" dirty="0"/>
              <a:t>Optimal Seam Finding and Image Labeling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9E38FC-39D0-F74E-B66F-55FB94B7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41" y="1321073"/>
            <a:ext cx="1003300" cy="749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3044D7-9542-E047-AB42-E72A4B1DD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410" y="1321073"/>
            <a:ext cx="1003300" cy="749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19F5B1-FC4C-4D4F-BB3B-E3641212E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10" y="3177026"/>
            <a:ext cx="673100" cy="749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2862F3-6A5B-2D4D-9B12-B85E3FCEB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210" y="2229123"/>
            <a:ext cx="673100" cy="749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B0EF97-3339-0144-829E-E6FBF2B36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210" y="4124929"/>
            <a:ext cx="692901" cy="749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1BAD94-3992-824D-BD49-D27AD70FB1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941" y="5072832"/>
            <a:ext cx="1346200" cy="749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B167464-BD8C-0C4C-A4B8-F5866E814165}"/>
              </a:ext>
            </a:extLst>
          </p:cNvPr>
          <p:cNvSpPr txBox="1"/>
          <p:nvPr/>
        </p:nvSpPr>
        <p:spPr>
          <a:xfrm>
            <a:off x="3489434" y="1478146"/>
            <a:ext cx="214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Input images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5D3577-956A-3E47-9FB9-46990AF4022F}"/>
              </a:ext>
            </a:extLst>
          </p:cNvPr>
          <p:cNvSpPr txBox="1"/>
          <p:nvPr/>
        </p:nvSpPr>
        <p:spPr>
          <a:xfrm>
            <a:off x="2774731" y="5272403"/>
            <a:ext cx="208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Panorama image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546C7-0307-CD41-BB0F-0899694C4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7888" y="2167275"/>
            <a:ext cx="4489450" cy="7876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F0F99B-9F07-294C-B70A-59B029E6F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311" y="2384989"/>
            <a:ext cx="3271344" cy="16690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B7612F-912C-6C4E-807B-8C07F8934EA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4205"/>
          <a:stretch/>
        </p:blipFill>
        <p:spPr>
          <a:xfrm>
            <a:off x="2597588" y="3456667"/>
            <a:ext cx="3130550" cy="1759191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0CEB261-716E-4A48-93F5-F4E2062A0784}"/>
              </a:ext>
            </a:extLst>
          </p:cNvPr>
          <p:cNvCxnSpPr/>
          <p:nvPr/>
        </p:nvCxnSpPr>
        <p:spPr>
          <a:xfrm>
            <a:off x="1870841" y="2534272"/>
            <a:ext cx="4994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8511945-C5E0-B649-A291-78454E362A01}"/>
              </a:ext>
            </a:extLst>
          </p:cNvPr>
          <p:cNvCxnSpPr>
            <a:cxnSpLocks/>
          </p:cNvCxnSpPr>
          <p:nvPr/>
        </p:nvCxnSpPr>
        <p:spPr>
          <a:xfrm>
            <a:off x="1870841" y="3317293"/>
            <a:ext cx="55284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8A212EE-8E59-014D-BCB7-309E73F8EE3B}"/>
              </a:ext>
            </a:extLst>
          </p:cNvPr>
          <p:cNvCxnSpPr/>
          <p:nvPr/>
        </p:nvCxnSpPr>
        <p:spPr>
          <a:xfrm>
            <a:off x="1923699" y="4525983"/>
            <a:ext cx="4994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B385E3F-438E-BD4F-A90F-6F98ADBE740C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5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13982-C928-3346-B58F-D42C50FA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Blending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4D1727-492B-9F4E-88B5-ACE740092B33}"/>
              </a:ext>
            </a:extLst>
          </p:cNvPr>
          <p:cNvSpPr txBox="1"/>
          <p:nvPr/>
        </p:nvSpPr>
        <p:spPr>
          <a:xfrm>
            <a:off x="1560786" y="1597573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Simple linear blending: </a:t>
            </a:r>
            <a:r>
              <a:rPr lang="en" altLang="zh-CN" dirty="0"/>
              <a:t>images are similar in color and luminance after color correction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CE115EB-C98A-AE45-BB3D-6876B0A02CE9}"/>
                  </a:ext>
                </a:extLst>
              </p:cNvPr>
              <p:cNvSpPr txBox="1"/>
              <p:nvPr/>
            </p:nvSpPr>
            <p:spPr>
              <a:xfrm>
                <a:off x="2123090" y="2443361"/>
                <a:ext cx="75569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kumimoji="1" lang="en-US" altLang="zh-CN" dirty="0"/>
                  <a:t> pixels width on both sides of the seam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CE115EB-C98A-AE45-BB3D-6876B0A02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90" y="2443361"/>
                <a:ext cx="7556938" cy="369332"/>
              </a:xfrm>
              <a:prstGeom prst="rect">
                <a:avLst/>
              </a:prstGeom>
              <a:blipFill>
                <a:blip r:embed="rId3"/>
                <a:stretch>
                  <a:fillRect t="-6897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equation.pdf">
            <a:extLst>
              <a:ext uri="{FF2B5EF4-FFF2-40B4-BE49-F238E27FC236}">
                <a16:creationId xmlns:a16="http://schemas.microsoft.com/office/drawing/2014/main" id="{690DF38B-03A9-204E-AF32-CBCD7375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99" y="3038226"/>
            <a:ext cx="3089076" cy="55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3326DB-5E5C-7C40-845A-22F7DC493865}"/>
                  </a:ext>
                </a:extLst>
              </p:cNvPr>
              <p:cNvSpPr txBox="1"/>
              <p:nvPr/>
            </p:nvSpPr>
            <p:spPr>
              <a:xfrm>
                <a:off x="2155816" y="3925319"/>
                <a:ext cx="6316717" cy="965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: distances from pixel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dirty="0"/>
                  <a:t> to boundaries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kumimoji="1" lang="en-US" altLang="zh-CN" dirty="0"/>
                  <a:t>: new color of pixel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dirty="0"/>
                  <a:t>: order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63326DB-5E5C-7C40-845A-22F7DC493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16" y="3925319"/>
                <a:ext cx="6316717" cy="965777"/>
              </a:xfrm>
              <a:prstGeom prst="rect">
                <a:avLst/>
              </a:prstGeom>
              <a:blipFill>
                <a:blip r:embed="rId5"/>
                <a:stretch>
                  <a:fillRect t="-2597"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C991ECE-F22D-9B4C-97D0-A526739660FB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7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13982-C928-3346-B58F-D42C50FA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dirty="0"/>
              <a:t>Image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Blending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4D1727-492B-9F4E-88B5-ACE740092B33}"/>
              </a:ext>
            </a:extLst>
          </p:cNvPr>
          <p:cNvSpPr txBox="1"/>
          <p:nvPr/>
        </p:nvSpPr>
        <p:spPr>
          <a:xfrm>
            <a:off x="1560786" y="1597573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Poisson blending: </a:t>
            </a:r>
            <a:r>
              <a:rPr kumimoji="1" lang="en-US" altLang="zh-CN" dirty="0"/>
              <a:t>perform image blending in the gradient domain</a:t>
            </a:r>
            <a:endParaRPr kumimoji="1" lang="zh-CN" altLang="en-US" dirty="0"/>
          </a:p>
        </p:txBody>
      </p:sp>
      <p:pic>
        <p:nvPicPr>
          <p:cNvPr id="9218" name="Picture 2" descr="equation.pdf">
            <a:extLst>
              <a:ext uri="{FF2B5EF4-FFF2-40B4-BE49-F238E27FC236}">
                <a16:creationId xmlns:a16="http://schemas.microsoft.com/office/drawing/2014/main" id="{9BE93AE4-09C7-2841-AE98-C67111E2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09" y="2933042"/>
            <a:ext cx="1774840" cy="51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equation_1.pdf">
            <a:extLst>
              <a:ext uri="{FF2B5EF4-FFF2-40B4-BE49-F238E27FC236}">
                <a16:creationId xmlns:a16="http://schemas.microsoft.com/office/drawing/2014/main" id="{C365C3A9-B6F6-D54D-8228-3589CEC7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09" y="3542643"/>
            <a:ext cx="2689626" cy="50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quation_2.pdf">
            <a:extLst>
              <a:ext uri="{FF2B5EF4-FFF2-40B4-BE49-F238E27FC236}">
                <a16:creationId xmlns:a16="http://schemas.microsoft.com/office/drawing/2014/main" id="{57D51EA1-BFE1-4947-9637-1FE80DD0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09" y="4289223"/>
            <a:ext cx="9187291" cy="2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95472A9-BB20-A845-BEF3-64481A9B1C18}"/>
                  </a:ext>
                </a:extLst>
              </p:cNvPr>
              <p:cNvSpPr txBox="1"/>
              <p:nvPr/>
            </p:nvSpPr>
            <p:spPr>
              <a:xfrm>
                <a:off x="2064626" y="2281806"/>
                <a:ext cx="8918027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: gradients of source images using the labeling obtained using optimal seams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95472A9-BB20-A845-BEF3-64481A9B1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626" y="2281806"/>
                <a:ext cx="8918027" cy="391261"/>
              </a:xfrm>
              <a:prstGeom prst="rect">
                <a:avLst/>
              </a:prstGeom>
              <a:blipFill>
                <a:blip r:embed="rId6"/>
                <a:stretch>
                  <a:fillRect l="-284" t="-10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B93C4C-7791-9F41-9FDD-4402420E1CFC}"/>
                  </a:ext>
                </a:extLst>
              </p:cNvPr>
              <p:cNvSpPr/>
              <p:nvPr/>
            </p:nvSpPr>
            <p:spPr>
              <a:xfrm>
                <a:off x="2064626" y="4759655"/>
                <a:ext cx="77099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CN" dirty="0">
                    <a:solidFill>
                      <a:srgbClr val="333333"/>
                    </a:solidFill>
                    <a:latin typeface="Open Sans"/>
                  </a:rPr>
                  <a:t>solve linear practical differential equation by fixing the colors at the seam and solving new colors</a:t>
                </a:r>
                <a:r>
                  <a:rPr lang="zh-CN" altLang="en-US" dirty="0">
                    <a:solidFill>
                      <a:srgbClr val="333333"/>
                    </a:solidFill>
                    <a:latin typeface="Open Sans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dirty="0">
                    <a:solidFill>
                      <a:srgbClr val="333333"/>
                    </a:solidFill>
                    <a:latin typeface="Open Sans"/>
                  </a:rPr>
                  <a:t> ​ over the gradient field</a:t>
                </a:r>
                <a:endParaRPr lang="en" altLang="zh-CN" b="0" i="0" u="none" strike="noStrike" dirty="0">
                  <a:solidFill>
                    <a:srgbClr val="333333"/>
                  </a:solidFill>
                  <a:effectLst/>
                  <a:latin typeface="Open Sans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B93C4C-7791-9F41-9FDD-4402420E1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626" y="4759655"/>
                <a:ext cx="7709995" cy="646331"/>
              </a:xfrm>
              <a:prstGeom prst="rect">
                <a:avLst/>
              </a:prstGeom>
              <a:blipFill>
                <a:blip r:embed="rId7"/>
                <a:stretch>
                  <a:fillRect l="-658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0785646-3FB5-6F47-B727-36BBCBFC89F9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5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926E5-4995-8B4A-997D-A31A7102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1F5D90-244E-AB46-9FE1-00DF893C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58" y="2069880"/>
            <a:ext cx="8980283" cy="10650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7802FD-6568-E447-8ED2-60D663176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858" y="3723073"/>
            <a:ext cx="8979579" cy="11386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6F07C4-8B8D-B54E-9048-C2A81C0E72D8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6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926E5-4995-8B4A-997D-A31A7102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40E7D3-9C47-854C-BD9F-740733CF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68" y="2887173"/>
            <a:ext cx="9014464" cy="14335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CD0E95-C387-064C-B8AD-228D4B97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68" y="1309030"/>
            <a:ext cx="8948375" cy="14230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DED318-41CE-EE44-9661-A2E64E58B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768" y="4541515"/>
            <a:ext cx="8948374" cy="14230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6264AB1-F2AA-824A-A847-269F7E6F8417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Zhe ZHANG,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9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75491-1C58-A347-88B0-5FDD3EFD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Computer Vision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891168-FAED-6542-BEF5-2F860EC93975}"/>
              </a:ext>
            </a:extLst>
          </p:cNvPr>
          <p:cNvSpPr txBox="1"/>
          <p:nvPr/>
        </p:nvSpPr>
        <p:spPr>
          <a:xfrm>
            <a:off x="9190072" y="6187047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14CF72-5A9F-104F-BB5C-ACA2CE0AF893}"/>
              </a:ext>
            </a:extLst>
          </p:cNvPr>
          <p:cNvSpPr txBox="1"/>
          <p:nvPr/>
        </p:nvSpPr>
        <p:spPr>
          <a:xfrm>
            <a:off x="2832011" y="2129015"/>
            <a:ext cx="678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Thanks For Listening</a:t>
            </a:r>
            <a:endParaRPr kumimoji="1" lang="zh-CN" altLang="en-US" sz="3600" b="1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FE0AA4-D034-8D4E-816E-AF7207E66BF7}"/>
              </a:ext>
            </a:extLst>
          </p:cNvPr>
          <p:cNvSpPr txBox="1"/>
          <p:nvPr/>
        </p:nvSpPr>
        <p:spPr>
          <a:xfrm>
            <a:off x="4067741" y="3415553"/>
            <a:ext cx="4047565" cy="213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Zhe ZHANG, 1754060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Kaixin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CHEN, 1753188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dirty="0" err="1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Yunxin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SUN,</a:t>
            </a:r>
            <a:r>
              <a:rPr kumimoji="1" lang="zh-CN" altLang="en-US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 </a:t>
            </a:r>
            <a:r>
              <a:rPr kumimoji="1" lang="en-US" altLang="zh-CN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1551534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School of Software Engineering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Tongji University</a:t>
            </a:r>
          </a:p>
          <a:p>
            <a:pPr algn="ctr">
              <a:lnSpc>
                <a:spcPts val="2700"/>
              </a:lnSpc>
            </a:pPr>
            <a:r>
              <a:rPr kumimoji="1" lang="en-US" altLang="zh-CN" sz="2000" dirty="0">
                <a:latin typeface="Hiragino Mincho ProN W3" panose="02020300000000000000" pitchFamily="18" charset="-128"/>
                <a:ea typeface="Hiragino Mincho ProN W3" panose="02020300000000000000" pitchFamily="18" charset="-128"/>
              </a:rPr>
              <a:t>Spring 2020</a:t>
            </a:r>
            <a:endParaRPr kumimoji="1" lang="zh-CN" altLang="en-US" sz="2000" dirty="0">
              <a:latin typeface="Hiragino Mincho ProN W3" panose="02020300000000000000" pitchFamily="18" charset="-128"/>
              <a:ea typeface="Hiragino Mincho ProN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62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86D4871-0B7A-8141-A287-6A39F9733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33" y="955325"/>
            <a:ext cx="4278985" cy="48044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7EF1725-88DD-1D49-A96D-CD78BEC99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1950"/>
            <a:ext cx="4635500" cy="3594100"/>
          </a:xfrm>
          <a:prstGeom prst="rect">
            <a:avLst/>
          </a:prstGeom>
        </p:spPr>
      </p:pic>
      <p:sp>
        <p:nvSpPr>
          <p:cNvPr id="8" name="标题 4">
            <a:extLst>
              <a:ext uri="{FF2B5EF4-FFF2-40B4-BE49-F238E27FC236}">
                <a16:creationId xmlns:a16="http://schemas.microsoft.com/office/drawing/2014/main" id="{BBEBD717-3D0D-8644-A19A-1327E2B200A8}"/>
              </a:ext>
            </a:extLst>
          </p:cNvPr>
          <p:cNvSpPr txBox="1">
            <a:spLocks/>
          </p:cNvSpPr>
          <p:nvPr/>
        </p:nvSpPr>
        <p:spPr>
          <a:xfrm>
            <a:off x="1355834" y="136525"/>
            <a:ext cx="7258079" cy="877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Hiragino Mincho ProN W3" panose="02020300000000000000" pitchFamily="18" charset="-128"/>
                <a:ea typeface="Hiragino Mincho ProN W3" panose="02020300000000000000" pitchFamily="18" charset="-128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Mincho ProN W3" panose="02020300000000000000" pitchFamily="18" charset="-128"/>
                <a:ea typeface="Hiragino Mincho ProN W3" panose="02020300000000000000" pitchFamily="18" charset="-128"/>
                <a:cs typeface="+mj-cs"/>
              </a:rPr>
              <a:t>SIFT —— Scale Space &amp; Image Pyramids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Mincho ProN W3" panose="02020300000000000000" pitchFamily="18" charset="-128"/>
              <a:ea typeface="Hiragino Mincho ProN W3" panose="02020300000000000000" pitchFamily="18" charset="-128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640A04-F648-5F49-B599-387A02BFDF46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6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55DD24-95E7-824F-946D-5579D4BD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84" y="1854200"/>
            <a:ext cx="3771900" cy="3149600"/>
          </a:xfrm>
          <a:prstGeom prst="rect">
            <a:avLst/>
          </a:prstGeom>
        </p:spPr>
      </p:pic>
      <p:sp>
        <p:nvSpPr>
          <p:cNvPr id="6" name="标题 4">
            <a:extLst>
              <a:ext uri="{FF2B5EF4-FFF2-40B4-BE49-F238E27FC236}">
                <a16:creationId xmlns:a16="http://schemas.microsoft.com/office/drawing/2014/main" id="{657A3BC0-C484-704B-B03C-6138A007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5" y="136525"/>
            <a:ext cx="5495540" cy="877722"/>
          </a:xfrm>
        </p:spPr>
        <p:txBody>
          <a:bodyPr/>
          <a:lstStyle/>
          <a:p>
            <a:r>
              <a:rPr kumimoji="1" lang="en-US" altLang="zh-CN" dirty="0"/>
              <a:t>SIFT —— Localizing Extrema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316613-89FA-D14D-9EF2-44D84579ED8F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9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508792" cy="877722"/>
          </a:xfrm>
        </p:spPr>
        <p:txBody>
          <a:bodyPr/>
          <a:lstStyle/>
          <a:p>
            <a:r>
              <a:rPr kumimoji="1" lang="en-US" altLang="zh-CN" dirty="0"/>
              <a:t>SIFT —— Localizing Extrema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565732-E46C-9F4D-B746-3BA9FAFB0431}"/>
              </a:ext>
            </a:extLst>
          </p:cNvPr>
          <p:cNvSpPr/>
          <p:nvPr/>
        </p:nvSpPr>
        <p:spPr>
          <a:xfrm>
            <a:off x="7536528" y="390720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Sub-pixel interpolation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A2F211-34D7-9B44-89E8-4CC89329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241550"/>
            <a:ext cx="6057900" cy="260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AB8BCE-A567-C545-A10B-01DA3C2E2CCC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04060C-B46A-9B41-B342-FAC55C27E862}"/>
              </a:ext>
            </a:extLst>
          </p:cNvPr>
          <p:cNvSpPr/>
          <p:nvPr/>
        </p:nvSpPr>
        <p:spPr>
          <a:xfrm>
            <a:off x="5402179" y="2526632"/>
            <a:ext cx="121518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AA686A-C23C-244A-A48D-F6F25C8EB999}"/>
              </a:ext>
            </a:extLst>
          </p:cNvPr>
          <p:cNvSpPr/>
          <p:nvPr/>
        </p:nvSpPr>
        <p:spPr>
          <a:xfrm>
            <a:off x="5121442" y="4236730"/>
            <a:ext cx="1363579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F91ED3-9B46-1043-A18D-9E777D8134EB}"/>
              </a:ext>
            </a:extLst>
          </p:cNvPr>
          <p:cNvSpPr txBox="1"/>
          <p:nvPr/>
        </p:nvSpPr>
        <p:spPr>
          <a:xfrm>
            <a:off x="5402179" y="2385900"/>
            <a:ext cx="172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True Extrema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338116-2C88-4C48-AB4C-0B8E2F059842}"/>
              </a:ext>
            </a:extLst>
          </p:cNvPr>
          <p:cNvSpPr txBox="1"/>
          <p:nvPr/>
        </p:nvSpPr>
        <p:spPr>
          <a:xfrm>
            <a:off x="4649594" y="4102769"/>
            <a:ext cx="196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Detected Extrema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064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37D8EF-8811-EC45-9907-0FEFD07D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34" y="853117"/>
            <a:ext cx="9169400" cy="142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38F9D6-DDD3-3E4F-AF65-38FA72A0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41" y="2578100"/>
            <a:ext cx="4000500" cy="850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1AB2BA-5A3F-4842-B996-D5D2FEFF9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709" y="2070616"/>
            <a:ext cx="3165337" cy="40362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D73F933-EC20-CA4E-99B6-E3D479B1D458}"/>
              </a:ext>
            </a:extLst>
          </p:cNvPr>
          <p:cNvSpPr txBox="1"/>
          <p:nvPr/>
        </p:nvSpPr>
        <p:spPr>
          <a:xfrm>
            <a:off x="6475511" y="4088762"/>
            <a:ext cx="389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Derivation, substitution, iterative process to get new expression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id="{DDBBD0AF-16A9-EE4A-93A4-7A90E2AB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508792" cy="877722"/>
          </a:xfrm>
        </p:spPr>
        <p:txBody>
          <a:bodyPr/>
          <a:lstStyle/>
          <a:p>
            <a:r>
              <a:rPr kumimoji="1" lang="en-US" altLang="zh-CN" dirty="0"/>
              <a:t>SIFT —— Localizing Extrema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0BE0DF-6D17-1546-A0DD-48B153BEAA89}"/>
              </a:ext>
            </a:extLst>
          </p:cNvPr>
          <p:cNvSpPr/>
          <p:nvPr/>
        </p:nvSpPr>
        <p:spPr>
          <a:xfrm>
            <a:off x="7536528" y="390720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Sub-pixel interpolation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EAADED-D637-FD48-A1F9-404FD99DB144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172824-5306-D14C-8E95-C81EE07F523A}"/>
              </a:ext>
            </a:extLst>
          </p:cNvPr>
          <p:cNvSpPr/>
          <p:nvPr/>
        </p:nvSpPr>
        <p:spPr>
          <a:xfrm>
            <a:off x="1191126" y="1918015"/>
            <a:ext cx="2045369" cy="521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E1A07E-927A-5D4B-80BC-2B7DF0F3223C}"/>
              </a:ext>
            </a:extLst>
          </p:cNvPr>
          <p:cNvSpPr txBox="1"/>
          <p:nvPr/>
        </p:nvSpPr>
        <p:spPr>
          <a:xfrm>
            <a:off x="745958" y="1999250"/>
            <a:ext cx="258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Finite difference method: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39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5ECBE25-C125-E44A-B1BD-6412074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834" y="136525"/>
            <a:ext cx="5522044" cy="877722"/>
          </a:xfrm>
        </p:spPr>
        <p:txBody>
          <a:bodyPr/>
          <a:lstStyle/>
          <a:p>
            <a:r>
              <a:rPr kumimoji="1" lang="en-US" altLang="zh-CN" dirty="0"/>
              <a:t>SIFT —— Localizing Extrema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E26C29-CD65-C64E-99E6-C4DFDE124DF6}"/>
              </a:ext>
            </a:extLst>
          </p:cNvPr>
          <p:cNvSpPr txBox="1"/>
          <p:nvPr/>
        </p:nvSpPr>
        <p:spPr>
          <a:xfrm>
            <a:off x="1355834" y="1307224"/>
            <a:ext cx="802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 flat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DoG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response peak tends to have a larger main curvature across the edge and a smaller main curvature in the direction of the vertical edge.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76A6DC-E314-B048-956E-D3D08E0A8D68}"/>
              </a:ext>
            </a:extLst>
          </p:cNvPr>
          <p:cNvSpPr/>
          <p:nvPr/>
        </p:nvSpPr>
        <p:spPr>
          <a:xfrm>
            <a:off x="8120479" y="390720"/>
            <a:ext cx="252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Georgia" panose="02040502050405020303" pitchFamily="18" charset="0"/>
                <a:ea typeface="等线" panose="02010600030101010101" pitchFamily="2" charset="-122"/>
                <a:cs typeface="+mn-cs"/>
              </a:rPr>
              <a:t>Edge effect removal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Georgia" panose="02040502050405020303" pitchFamily="18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928432-5EFF-CC45-85B5-0F5202C6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41" y="1953555"/>
            <a:ext cx="3111500" cy="825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BECCEA-FC9C-9340-AE73-9A9044C78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2779055"/>
            <a:ext cx="2921000" cy="8937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6D12E2-B9DE-6249-A17F-A64D97BA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41" y="3962400"/>
            <a:ext cx="3187700" cy="76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E8269CE-2ABF-AE49-B9BB-BEC998233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0848" y="2511205"/>
            <a:ext cx="3705225" cy="16128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5B4EF16-E8F0-E94E-B06C-73644C187922}"/>
              </a:ext>
            </a:extLst>
          </p:cNvPr>
          <p:cNvSpPr txBox="1"/>
          <p:nvPr/>
        </p:nvSpPr>
        <p:spPr>
          <a:xfrm>
            <a:off x="8588189" y="6183685"/>
            <a:ext cx="3953435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Kaixin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CHEN, SSE, 2020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8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3918</Words>
  <Application>Microsoft Macintosh PowerPoint</Application>
  <PresentationFormat>宽屏</PresentationFormat>
  <Paragraphs>477</Paragraphs>
  <Slides>45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等线</vt:lpstr>
      <vt:lpstr>等线 Light</vt:lpstr>
      <vt:lpstr>Hiragino Mincho ProN W3</vt:lpstr>
      <vt:lpstr>Open Sans</vt:lpstr>
      <vt:lpstr>TimesNewRomanPS</vt:lpstr>
      <vt:lpstr>TimesNewRomanPSMT</vt:lpstr>
      <vt:lpstr>Arial</vt:lpstr>
      <vt:lpstr>Cambria Math</vt:lpstr>
      <vt:lpstr>Georgia</vt:lpstr>
      <vt:lpstr>Wingdings</vt:lpstr>
      <vt:lpstr>Office 主题​​</vt:lpstr>
      <vt:lpstr>1_Office 主题​​</vt:lpstr>
      <vt:lpstr>Computer Vision</vt:lpstr>
      <vt:lpstr>Content</vt:lpstr>
      <vt:lpstr>Content</vt:lpstr>
      <vt:lpstr>SIFT —— Scale Space &amp; Image Pyramids</vt:lpstr>
      <vt:lpstr>PowerPoint 演示文稿</vt:lpstr>
      <vt:lpstr>SIFT —— Localizing Extrema</vt:lpstr>
      <vt:lpstr>SIFT —— Localizing Extrema</vt:lpstr>
      <vt:lpstr>SIFT —— Localizing Extrema</vt:lpstr>
      <vt:lpstr>SIFT —— Localizing Extrema</vt:lpstr>
      <vt:lpstr>SIFT —— Generating Orientations &amp; Descriptors</vt:lpstr>
      <vt:lpstr>SIFT —— Generating Orientations &amp; Descriptors</vt:lpstr>
      <vt:lpstr>SIFT —— Result</vt:lpstr>
      <vt:lpstr>Content</vt:lpstr>
      <vt:lpstr>Overview</vt:lpstr>
      <vt:lpstr>Definition 1: Hessian Matrix</vt:lpstr>
      <vt:lpstr>Remarks</vt:lpstr>
      <vt:lpstr>Approx Trick: Box Filter</vt:lpstr>
      <vt:lpstr>Definition 2: Integral Image</vt:lpstr>
      <vt:lpstr>Scale Space </vt:lpstr>
      <vt:lpstr>Orientation of each Interesting Point</vt:lpstr>
      <vt:lpstr>Haar Wavelet Response</vt:lpstr>
      <vt:lpstr>Descriptor Component</vt:lpstr>
      <vt:lpstr>Final Output</vt:lpstr>
      <vt:lpstr>SIFT versus SURF</vt:lpstr>
      <vt:lpstr>Result</vt:lpstr>
      <vt:lpstr>Result</vt:lpstr>
      <vt:lpstr>Result</vt:lpstr>
      <vt:lpstr>SIFT vs SURF</vt:lpstr>
      <vt:lpstr>Content</vt:lpstr>
      <vt:lpstr>Current Approaches</vt:lpstr>
      <vt:lpstr>Current Approaches Problem</vt:lpstr>
      <vt:lpstr>Summary</vt:lpstr>
      <vt:lpstr>Summary</vt:lpstr>
      <vt:lpstr>Summary</vt:lpstr>
      <vt:lpstr>Color and Luminance Compensation</vt:lpstr>
      <vt:lpstr>Color and Luminance Compensation</vt:lpstr>
      <vt:lpstr>Color and Luminance Compensation</vt:lpstr>
      <vt:lpstr>Color and Luminance Compensation</vt:lpstr>
      <vt:lpstr>Optimal Seam Finding and Image Labeling</vt:lpstr>
      <vt:lpstr>Optimal Seam Finding and Image Labeling</vt:lpstr>
      <vt:lpstr>Image Blending</vt:lpstr>
      <vt:lpstr>Image Blending</vt:lpstr>
      <vt:lpstr>Results</vt:lpstr>
      <vt:lpstr>Results</vt:lpstr>
      <vt:lpstr>Computer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吉 吉</dc:creator>
  <cp:lastModifiedBy>Chen Kaixin</cp:lastModifiedBy>
  <cp:revision>39</cp:revision>
  <dcterms:created xsi:type="dcterms:W3CDTF">2020-07-05T02:11:08Z</dcterms:created>
  <dcterms:modified xsi:type="dcterms:W3CDTF">2020-07-05T13:51:32Z</dcterms:modified>
</cp:coreProperties>
</file>